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 id="2147483661" r:id="rId5"/>
    <p:sldMasterId id="2147483674" r:id="rId6"/>
  </p:sldMasterIdLst>
  <p:notesMasterIdLst>
    <p:notesMasterId r:id="rId56"/>
  </p:notesMasterIdLst>
  <p:sldIdLst>
    <p:sldId id="331" r:id="rId7"/>
    <p:sldId id="332" r:id="rId8"/>
    <p:sldId id="333" r:id="rId9"/>
    <p:sldId id="334" r:id="rId10"/>
    <p:sldId id="335" r:id="rId11"/>
    <p:sldId id="336" r:id="rId12"/>
    <p:sldId id="337" r:id="rId13"/>
    <p:sldId id="338" r:id="rId14"/>
    <p:sldId id="339" r:id="rId15"/>
    <p:sldId id="340" r:id="rId16"/>
    <p:sldId id="341" r:id="rId17"/>
    <p:sldId id="342" r:id="rId18"/>
    <p:sldId id="343" r:id="rId19"/>
    <p:sldId id="344" r:id="rId20"/>
    <p:sldId id="345" r:id="rId21"/>
    <p:sldId id="356" r:id="rId22"/>
    <p:sldId id="346" r:id="rId23"/>
    <p:sldId id="347" r:id="rId24"/>
    <p:sldId id="348" r:id="rId25"/>
    <p:sldId id="349" r:id="rId26"/>
    <p:sldId id="350" r:id="rId27"/>
    <p:sldId id="351" r:id="rId28"/>
    <p:sldId id="385" r:id="rId29"/>
    <p:sldId id="386" r:id="rId30"/>
    <p:sldId id="353" r:id="rId31"/>
    <p:sldId id="390" r:id="rId32"/>
    <p:sldId id="352" r:id="rId33"/>
    <p:sldId id="388" r:id="rId34"/>
    <p:sldId id="389" r:id="rId35"/>
    <p:sldId id="354" r:id="rId36"/>
    <p:sldId id="355" r:id="rId37"/>
    <p:sldId id="357" r:id="rId38"/>
    <p:sldId id="387" r:id="rId39"/>
    <p:sldId id="358" r:id="rId40"/>
    <p:sldId id="360" r:id="rId41"/>
    <p:sldId id="375" r:id="rId42"/>
    <p:sldId id="359" r:id="rId43"/>
    <p:sldId id="361" r:id="rId44"/>
    <p:sldId id="362" r:id="rId45"/>
    <p:sldId id="363" r:id="rId46"/>
    <p:sldId id="364" r:id="rId47"/>
    <p:sldId id="366" r:id="rId48"/>
    <p:sldId id="367" r:id="rId49"/>
    <p:sldId id="365" r:id="rId50"/>
    <p:sldId id="368" r:id="rId51"/>
    <p:sldId id="369" r:id="rId52"/>
    <p:sldId id="370" r:id="rId53"/>
    <p:sldId id="373" r:id="rId54"/>
    <p:sldId id="374" r:id="rId55"/>
  </p:sldIdLst>
  <p:sldSz cx="12193588" cy="6858000"/>
  <p:notesSz cx="6889750" cy="10021888"/>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DCC8"/>
    <a:srgbClr val="6D4721"/>
    <a:srgbClr val="CC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DFD974D-9887-4DF1-B126-47D93CC7B454}" v="809" dt="2025-03-15T07:36:30.81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viewProps" Target="viewProps.xml"/><Relationship Id="rId5" Type="http://schemas.openxmlformats.org/officeDocument/2006/relationships/slideMaster" Target="slideMasters/slideMaster2.xml"/><Relationship Id="rId61" Type="http://schemas.microsoft.com/office/2016/11/relationships/changesInfo" Target="changesInfos/changesInfo1.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notesMaster" Target="notesMasters/notesMaster1.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theme" Target="theme/theme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presProps" Target="presProps.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rasse, Lena" userId="a8c68647-3993-4ffc-9d1f-418bd8d5a0a5" providerId="ADAL" clId="{2DFD974D-9887-4DF1-B126-47D93CC7B454}"/>
    <pc:docChg chg="custSel addSld delSld modSld modNotesMaster">
      <pc:chgData name="Grasse, Lena" userId="a8c68647-3993-4ffc-9d1f-418bd8d5a0a5" providerId="ADAL" clId="{2DFD974D-9887-4DF1-B126-47D93CC7B454}" dt="2025-03-24T11:02:27.967" v="62" actId="47"/>
      <pc:docMkLst>
        <pc:docMk/>
      </pc:docMkLst>
      <pc:sldChg chg="modNotes">
        <pc:chgData name="Grasse, Lena" userId="a8c68647-3993-4ffc-9d1f-418bd8d5a0a5" providerId="ADAL" clId="{2DFD974D-9887-4DF1-B126-47D93CC7B454}" dt="2025-03-14T19:55:23.376" v="0"/>
        <pc:sldMkLst>
          <pc:docMk/>
          <pc:sldMk cId="3276234466" sldId="355"/>
        </pc:sldMkLst>
      </pc:sldChg>
      <pc:sldChg chg="del">
        <pc:chgData name="Grasse, Lena" userId="a8c68647-3993-4ffc-9d1f-418bd8d5a0a5" providerId="ADAL" clId="{2DFD974D-9887-4DF1-B126-47D93CC7B454}" dt="2025-03-24T11:02:23.858" v="54" actId="47"/>
        <pc:sldMkLst>
          <pc:docMk/>
          <pc:sldMk cId="3662296456" sldId="376"/>
        </pc:sldMkLst>
      </pc:sldChg>
      <pc:sldChg chg="del">
        <pc:chgData name="Grasse, Lena" userId="a8c68647-3993-4ffc-9d1f-418bd8d5a0a5" providerId="ADAL" clId="{2DFD974D-9887-4DF1-B126-47D93CC7B454}" dt="2025-03-24T11:02:24.678" v="55" actId="47"/>
        <pc:sldMkLst>
          <pc:docMk/>
          <pc:sldMk cId="906672716" sldId="377"/>
        </pc:sldMkLst>
      </pc:sldChg>
      <pc:sldChg chg="del">
        <pc:chgData name="Grasse, Lena" userId="a8c68647-3993-4ffc-9d1f-418bd8d5a0a5" providerId="ADAL" clId="{2DFD974D-9887-4DF1-B126-47D93CC7B454}" dt="2025-03-24T11:02:25.319" v="56" actId="47"/>
        <pc:sldMkLst>
          <pc:docMk/>
          <pc:sldMk cId="873594926" sldId="378"/>
        </pc:sldMkLst>
      </pc:sldChg>
      <pc:sldChg chg="del">
        <pc:chgData name="Grasse, Lena" userId="a8c68647-3993-4ffc-9d1f-418bd8d5a0a5" providerId="ADAL" clId="{2DFD974D-9887-4DF1-B126-47D93CC7B454}" dt="2025-03-24T11:02:25.678" v="57" actId="47"/>
        <pc:sldMkLst>
          <pc:docMk/>
          <pc:sldMk cId="2235847110" sldId="379"/>
        </pc:sldMkLst>
      </pc:sldChg>
      <pc:sldChg chg="del">
        <pc:chgData name="Grasse, Lena" userId="a8c68647-3993-4ffc-9d1f-418bd8d5a0a5" providerId="ADAL" clId="{2DFD974D-9887-4DF1-B126-47D93CC7B454}" dt="2025-03-24T11:02:25.989" v="58" actId="47"/>
        <pc:sldMkLst>
          <pc:docMk/>
          <pc:sldMk cId="2151241472" sldId="380"/>
        </pc:sldMkLst>
      </pc:sldChg>
      <pc:sldChg chg="del">
        <pc:chgData name="Grasse, Lena" userId="a8c68647-3993-4ffc-9d1f-418bd8d5a0a5" providerId="ADAL" clId="{2DFD974D-9887-4DF1-B126-47D93CC7B454}" dt="2025-03-24T11:02:26.475" v="59" actId="47"/>
        <pc:sldMkLst>
          <pc:docMk/>
          <pc:sldMk cId="1096859785" sldId="381"/>
        </pc:sldMkLst>
      </pc:sldChg>
      <pc:sldChg chg="del">
        <pc:chgData name="Grasse, Lena" userId="a8c68647-3993-4ffc-9d1f-418bd8d5a0a5" providerId="ADAL" clId="{2DFD974D-9887-4DF1-B126-47D93CC7B454}" dt="2025-03-24T11:02:26.941" v="60" actId="47"/>
        <pc:sldMkLst>
          <pc:docMk/>
          <pc:sldMk cId="2714747537" sldId="382"/>
        </pc:sldMkLst>
      </pc:sldChg>
      <pc:sldChg chg="del">
        <pc:chgData name="Grasse, Lena" userId="a8c68647-3993-4ffc-9d1f-418bd8d5a0a5" providerId="ADAL" clId="{2DFD974D-9887-4DF1-B126-47D93CC7B454}" dt="2025-03-24T11:02:27.503" v="61" actId="47"/>
        <pc:sldMkLst>
          <pc:docMk/>
          <pc:sldMk cId="2176806220" sldId="383"/>
        </pc:sldMkLst>
      </pc:sldChg>
      <pc:sldChg chg="del">
        <pc:chgData name="Grasse, Lena" userId="a8c68647-3993-4ffc-9d1f-418bd8d5a0a5" providerId="ADAL" clId="{2DFD974D-9887-4DF1-B126-47D93CC7B454}" dt="2025-03-24T11:02:27.967" v="62" actId="47"/>
        <pc:sldMkLst>
          <pc:docMk/>
          <pc:sldMk cId="1899740373" sldId="384"/>
        </pc:sldMkLst>
      </pc:sldChg>
      <pc:sldChg chg="modSp mod">
        <pc:chgData name="Grasse, Lena" userId="a8c68647-3993-4ffc-9d1f-418bd8d5a0a5" providerId="ADAL" clId="{2DFD974D-9887-4DF1-B126-47D93CC7B454}" dt="2025-03-15T07:37:34.530" v="53" actId="20577"/>
        <pc:sldMkLst>
          <pc:docMk/>
          <pc:sldMk cId="1102393697" sldId="386"/>
        </pc:sldMkLst>
        <pc:spChg chg="mod">
          <ac:chgData name="Grasse, Lena" userId="a8c68647-3993-4ffc-9d1f-418bd8d5a0a5" providerId="ADAL" clId="{2DFD974D-9887-4DF1-B126-47D93CC7B454}" dt="2025-03-15T07:37:34.530" v="53" actId="20577"/>
          <ac:spMkLst>
            <pc:docMk/>
            <pc:sldMk cId="1102393697" sldId="386"/>
            <ac:spMk id="8" creationId="{8793C570-CA8A-C8FF-E868-B4777F7B8A57}"/>
          </ac:spMkLst>
        </pc:spChg>
      </pc:sldChg>
      <pc:sldChg chg="addSp delSp modSp add mod modAnim">
        <pc:chgData name="Grasse, Lena" userId="a8c68647-3993-4ffc-9d1f-418bd8d5a0a5" providerId="ADAL" clId="{2DFD974D-9887-4DF1-B126-47D93CC7B454}" dt="2025-03-14T20:14:08.879" v="31" actId="1076"/>
        <pc:sldMkLst>
          <pc:docMk/>
          <pc:sldMk cId="2410727628" sldId="388"/>
        </pc:sldMkLst>
        <pc:spChg chg="mod">
          <ac:chgData name="Grasse, Lena" userId="a8c68647-3993-4ffc-9d1f-418bd8d5a0a5" providerId="ADAL" clId="{2DFD974D-9887-4DF1-B126-47D93CC7B454}" dt="2025-03-14T20:12:39.124" v="8" actId="962"/>
          <ac:spMkLst>
            <pc:docMk/>
            <pc:sldMk cId="2410727628" sldId="388"/>
            <ac:spMk id="7" creationId="{7A270843-BE4E-B092-6B40-E6BE7CDDE944}"/>
          </ac:spMkLst>
        </pc:spChg>
        <pc:picChg chg="add mod">
          <ac:chgData name="Grasse, Lena" userId="a8c68647-3993-4ffc-9d1f-418bd8d5a0a5" providerId="ADAL" clId="{2DFD974D-9887-4DF1-B126-47D93CC7B454}" dt="2025-03-14T20:14:04.927" v="30" actId="1076"/>
          <ac:picMkLst>
            <pc:docMk/>
            <pc:sldMk cId="2410727628" sldId="388"/>
            <ac:picMk id="9" creationId="{DD3C4947-29F2-8D11-DD74-EDFB7078E8F7}"/>
          </ac:picMkLst>
        </pc:picChg>
        <pc:picChg chg="add mod">
          <ac:chgData name="Grasse, Lena" userId="a8c68647-3993-4ffc-9d1f-418bd8d5a0a5" providerId="ADAL" clId="{2DFD974D-9887-4DF1-B126-47D93CC7B454}" dt="2025-03-14T20:14:08.879" v="31" actId="1076"/>
          <ac:picMkLst>
            <pc:docMk/>
            <pc:sldMk cId="2410727628" sldId="388"/>
            <ac:picMk id="12" creationId="{9BAC18A7-FEA5-8F2C-C56E-72BC7EC130B2}"/>
          </ac:picMkLst>
        </pc:picChg>
      </pc:sldChg>
      <pc:sldChg chg="addSp delSp modSp add mod">
        <pc:chgData name="Grasse, Lena" userId="a8c68647-3993-4ffc-9d1f-418bd8d5a0a5" providerId="ADAL" clId="{2DFD974D-9887-4DF1-B126-47D93CC7B454}" dt="2025-03-14T20:13:33.560" v="29" actId="1076"/>
        <pc:sldMkLst>
          <pc:docMk/>
          <pc:sldMk cId="2915269128" sldId="389"/>
        </pc:sldMkLst>
        <pc:picChg chg="add mod">
          <ac:chgData name="Grasse, Lena" userId="a8c68647-3993-4ffc-9d1f-418bd8d5a0a5" providerId="ADAL" clId="{2DFD974D-9887-4DF1-B126-47D93CC7B454}" dt="2025-03-14T20:13:33.560" v="29" actId="1076"/>
          <ac:picMkLst>
            <pc:docMk/>
            <pc:sldMk cId="2915269128" sldId="389"/>
            <ac:picMk id="8" creationId="{9BF80398-7C32-4777-D075-518A9E21ECFB}"/>
          </ac:picMkLst>
        </pc:picChg>
      </pc:sldChg>
      <pc:sldChg chg="addSp delSp modSp add mod delAnim">
        <pc:chgData name="Grasse, Lena" userId="a8c68647-3993-4ffc-9d1f-418bd8d5a0a5" providerId="ADAL" clId="{2DFD974D-9887-4DF1-B126-47D93CC7B454}" dt="2025-03-15T07:36:39.641" v="39" actId="14100"/>
        <pc:sldMkLst>
          <pc:docMk/>
          <pc:sldMk cId="4118796816" sldId="390"/>
        </pc:sldMkLst>
        <pc:picChg chg="add mod">
          <ac:chgData name="Grasse, Lena" userId="a8c68647-3993-4ffc-9d1f-418bd8d5a0a5" providerId="ADAL" clId="{2DFD974D-9887-4DF1-B126-47D93CC7B454}" dt="2025-03-15T07:36:39.641" v="39" actId="14100"/>
          <ac:picMkLst>
            <pc:docMk/>
            <pc:sldMk cId="4118796816" sldId="390"/>
            <ac:picMk id="9" creationId="{4EA25876-96C2-AAE9-96AD-8773058419F2}"/>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30" name="PlaceHolder 1"/>
          <p:cNvSpPr>
            <a:spLocks noGrp="1" noRot="1" noChangeAspect="1"/>
          </p:cNvSpPr>
          <p:nvPr>
            <p:ph type="sldImg"/>
          </p:nvPr>
        </p:nvSpPr>
        <p:spPr>
          <a:xfrm>
            <a:off x="-107950" y="890588"/>
            <a:ext cx="7810500" cy="4394200"/>
          </a:xfrm>
          <a:prstGeom prst="rect">
            <a:avLst/>
          </a:prstGeom>
        </p:spPr>
        <p:txBody>
          <a:bodyPr lIns="0" tIns="0" rIns="0" bIns="0" anchor="ctr">
            <a:noAutofit/>
          </a:bodyPr>
          <a:lstStyle/>
          <a:p>
            <a:pPr algn="ctr"/>
            <a:r>
              <a:rPr lang="de-DE" sz="4600" b="0" strike="noStrike" spc="-1">
                <a:latin typeface="Arial"/>
              </a:rPr>
              <a:t>Folie mittels Klicken verschieben</a:t>
            </a:r>
          </a:p>
        </p:txBody>
      </p:sp>
      <p:sp>
        <p:nvSpPr>
          <p:cNvPr id="231" name="PlaceHolder 2"/>
          <p:cNvSpPr>
            <a:spLocks noGrp="1"/>
          </p:cNvSpPr>
          <p:nvPr>
            <p:ph type="body"/>
          </p:nvPr>
        </p:nvSpPr>
        <p:spPr>
          <a:xfrm>
            <a:off x="759500" y="5566093"/>
            <a:ext cx="6075638" cy="5272934"/>
          </a:xfrm>
          <a:prstGeom prst="rect">
            <a:avLst/>
          </a:prstGeom>
        </p:spPr>
        <p:txBody>
          <a:bodyPr lIns="0" tIns="0" rIns="0" bIns="0">
            <a:noAutofit/>
          </a:bodyPr>
          <a:lstStyle/>
          <a:p>
            <a:r>
              <a:rPr lang="de-DE" sz="2100" b="0" strike="noStrike" spc="-1">
                <a:latin typeface="Arial"/>
              </a:rPr>
              <a:t>Format der Notizen mittels Klicken bearbeiten</a:t>
            </a:r>
          </a:p>
        </p:txBody>
      </p:sp>
      <p:sp>
        <p:nvSpPr>
          <p:cNvPr id="232" name="PlaceHolder 3"/>
          <p:cNvSpPr>
            <a:spLocks noGrp="1"/>
          </p:cNvSpPr>
          <p:nvPr>
            <p:ph type="hdr"/>
          </p:nvPr>
        </p:nvSpPr>
        <p:spPr>
          <a:xfrm>
            <a:off x="0" y="0"/>
            <a:ext cx="3295868" cy="585531"/>
          </a:xfrm>
          <a:prstGeom prst="rect">
            <a:avLst/>
          </a:prstGeom>
        </p:spPr>
        <p:txBody>
          <a:bodyPr lIns="0" tIns="0" rIns="0" bIns="0">
            <a:noAutofit/>
          </a:bodyPr>
          <a:lstStyle/>
          <a:p>
            <a:r>
              <a:rPr lang="de-DE" sz="1500" b="0" strike="noStrike" spc="-1">
                <a:latin typeface="Times New Roman"/>
              </a:rPr>
              <a:t>&lt;Kopfzeile&gt;</a:t>
            </a:r>
          </a:p>
        </p:txBody>
      </p:sp>
      <p:sp>
        <p:nvSpPr>
          <p:cNvPr id="233" name="PlaceHolder 4"/>
          <p:cNvSpPr>
            <a:spLocks noGrp="1"/>
          </p:cNvSpPr>
          <p:nvPr>
            <p:ph type="dt"/>
          </p:nvPr>
        </p:nvSpPr>
        <p:spPr>
          <a:xfrm>
            <a:off x="4298770" y="0"/>
            <a:ext cx="3295868" cy="585531"/>
          </a:xfrm>
          <a:prstGeom prst="rect">
            <a:avLst/>
          </a:prstGeom>
        </p:spPr>
        <p:txBody>
          <a:bodyPr lIns="0" tIns="0" rIns="0" bIns="0">
            <a:noAutofit/>
          </a:bodyPr>
          <a:lstStyle/>
          <a:p>
            <a:pPr algn="r"/>
            <a:r>
              <a:rPr lang="de-DE" sz="1500" b="0" strike="noStrike" spc="-1">
                <a:latin typeface="Times New Roman"/>
              </a:rPr>
              <a:t>&lt;Datum/Uhrzeit&gt;</a:t>
            </a:r>
          </a:p>
        </p:txBody>
      </p:sp>
      <p:sp>
        <p:nvSpPr>
          <p:cNvPr id="234" name="PlaceHolder 5"/>
          <p:cNvSpPr>
            <a:spLocks noGrp="1"/>
          </p:cNvSpPr>
          <p:nvPr>
            <p:ph type="ftr"/>
          </p:nvPr>
        </p:nvSpPr>
        <p:spPr>
          <a:xfrm>
            <a:off x="0" y="11132581"/>
            <a:ext cx="3295868" cy="585531"/>
          </a:xfrm>
          <a:prstGeom prst="rect">
            <a:avLst/>
          </a:prstGeom>
        </p:spPr>
        <p:txBody>
          <a:bodyPr lIns="0" tIns="0" rIns="0" bIns="0" anchor="b">
            <a:noAutofit/>
          </a:bodyPr>
          <a:lstStyle/>
          <a:p>
            <a:r>
              <a:rPr lang="de-DE" sz="1500" b="0" strike="noStrike" spc="-1">
                <a:latin typeface="Times New Roman"/>
              </a:rPr>
              <a:t>&lt;Fußzeile&gt;</a:t>
            </a:r>
          </a:p>
        </p:txBody>
      </p:sp>
      <p:sp>
        <p:nvSpPr>
          <p:cNvPr id="235" name="PlaceHolder 6"/>
          <p:cNvSpPr>
            <a:spLocks noGrp="1"/>
          </p:cNvSpPr>
          <p:nvPr>
            <p:ph type="sldNum"/>
          </p:nvPr>
        </p:nvSpPr>
        <p:spPr>
          <a:xfrm>
            <a:off x="4298770" y="11132581"/>
            <a:ext cx="3295868" cy="585531"/>
          </a:xfrm>
          <a:prstGeom prst="rect">
            <a:avLst/>
          </a:prstGeom>
        </p:spPr>
        <p:txBody>
          <a:bodyPr lIns="0" tIns="0" rIns="0" bIns="0" anchor="b">
            <a:noAutofit/>
          </a:bodyPr>
          <a:lstStyle/>
          <a:p>
            <a:pPr algn="r"/>
            <a:fld id="{935E62A8-37C8-4297-9E5F-70F64E1A69BF}" type="slidenum">
              <a:rPr lang="de-DE" sz="1500" b="0" strike="noStrike" spc="-1">
                <a:latin typeface="Times New Roman"/>
              </a:rPr>
              <a:t>‹Nr.›</a:t>
            </a:fld>
            <a:endParaRPr lang="de-DE" sz="1500" b="0" strike="noStrike" spc="-1">
              <a:latin typeface="Times New Roman"/>
            </a:endParaRPr>
          </a:p>
        </p:txBody>
      </p:sp>
    </p:spTree>
    <p:extLst>
      <p:ext uri="{BB962C8B-B14F-4D97-AF65-F5344CB8AC3E}">
        <p14:creationId xmlns:p14="http://schemas.microsoft.com/office/powerpoint/2010/main" val="33483362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p:nvPr>
        </p:nvSpPr>
        <p:spPr/>
        <p:txBody>
          <a:bodyPr/>
          <a:lstStyle/>
          <a:p>
            <a:pPr algn="r"/>
            <a:fld id="{935E62A8-37C8-4297-9E5F-70F64E1A69BF}" type="slidenum">
              <a:rPr lang="de-DE" sz="1500" b="0" strike="noStrike" spc="-1" smtClean="0">
                <a:latin typeface="Times New Roman"/>
              </a:rPr>
              <a:t>1</a:t>
            </a:fld>
            <a:endParaRPr lang="de-DE" sz="1500" b="0" strike="noStrike" spc="-1">
              <a:latin typeface="Times New Roman"/>
            </a:endParaRPr>
          </a:p>
        </p:txBody>
      </p:sp>
    </p:spTree>
    <p:extLst>
      <p:ext uri="{BB962C8B-B14F-4D97-AF65-F5344CB8AC3E}">
        <p14:creationId xmlns:p14="http://schemas.microsoft.com/office/powerpoint/2010/main" val="265382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07950" y="890588"/>
            <a:ext cx="7810500" cy="43942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p:nvPr>
        </p:nvSpPr>
        <p:spPr/>
        <p:txBody>
          <a:bodyPr/>
          <a:lstStyle/>
          <a:p>
            <a:pPr algn="r"/>
            <a:fld id="{935E62A8-37C8-4297-9E5F-70F64E1A69BF}" type="slidenum">
              <a:rPr lang="de-DE" sz="1500" spc="-1">
                <a:latin typeface="Times New Roman"/>
              </a:rPr>
              <a:t>31</a:t>
            </a:fld>
            <a:endParaRPr lang="de-DE" sz="1500" spc="-1">
              <a:latin typeface="Times New Roman"/>
            </a:endParaRPr>
          </a:p>
        </p:txBody>
      </p:sp>
    </p:spTree>
    <p:extLst>
      <p:ext uri="{BB962C8B-B14F-4D97-AF65-F5344CB8AC3E}">
        <p14:creationId xmlns:p14="http://schemas.microsoft.com/office/powerpoint/2010/main" val="11441364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609480" y="273600"/>
            <a:ext cx="10973520" cy="1144800"/>
          </a:xfrm>
          <a:prstGeom prst="rect">
            <a:avLst/>
          </a:prstGeom>
        </p:spPr>
        <p:txBody>
          <a:bodyPr lIns="0" tIns="0" rIns="0" bIns="0" anchor="ctr">
            <a:noAutofit/>
          </a:bodyPr>
          <a:lstStyle/>
          <a:p>
            <a:pPr algn="ctr"/>
            <a:endParaRPr lang="de-DE" sz="4400" b="0" strike="noStrike" spc="-1">
              <a:latin typeface="Arial"/>
            </a:endParaRPr>
          </a:p>
        </p:txBody>
      </p:sp>
      <p:sp>
        <p:nvSpPr>
          <p:cNvPr id="3" name="PlaceHolder 2"/>
          <p:cNvSpPr>
            <a:spLocks noGrp="1"/>
          </p:cNvSpPr>
          <p:nvPr>
            <p:ph type="subTitle"/>
          </p:nvPr>
        </p:nvSpPr>
        <p:spPr>
          <a:xfrm>
            <a:off x="609480" y="1604520"/>
            <a:ext cx="10973520" cy="3977280"/>
          </a:xfrm>
          <a:prstGeom prst="rect">
            <a:avLst/>
          </a:prstGeom>
        </p:spPr>
        <p:txBody>
          <a:bodyPr lIns="0" tIns="0" rIns="0" bIns="0" anchor="ctr">
            <a:noAutofit/>
          </a:bodyPr>
          <a:lstStyle/>
          <a:p>
            <a:pPr algn="ctr"/>
            <a:endParaRPr lang="de-DE"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609480" y="273600"/>
            <a:ext cx="10973520" cy="1144800"/>
          </a:xfrm>
          <a:prstGeom prst="rect">
            <a:avLst/>
          </a:prstGeom>
        </p:spPr>
        <p:txBody>
          <a:bodyPr lIns="0" tIns="0" rIns="0" bIns="0" anchor="ctr">
            <a:noAutofit/>
          </a:bodyPr>
          <a:lstStyle/>
          <a:p>
            <a:pPr algn="ctr"/>
            <a:endParaRPr lang="de-DE" sz="4400" b="0" strike="noStrike" spc="-1">
              <a:latin typeface="Arial"/>
            </a:endParaRPr>
          </a:p>
        </p:txBody>
      </p:sp>
      <p:sp>
        <p:nvSpPr>
          <p:cNvPr id="5" name="PlaceHolder 2"/>
          <p:cNvSpPr>
            <a:spLocks noGrp="1"/>
          </p:cNvSpPr>
          <p:nvPr>
            <p:ph type="body"/>
          </p:nvPr>
        </p:nvSpPr>
        <p:spPr>
          <a:xfrm>
            <a:off x="609480" y="1604520"/>
            <a:ext cx="10973520" cy="3977280"/>
          </a:xfrm>
          <a:prstGeom prst="rect">
            <a:avLst/>
          </a:prstGeom>
        </p:spPr>
        <p:txBody>
          <a:bodyPr lIns="0" tIns="0" rIns="0" bIns="0">
            <a:normAutofit/>
          </a:bodyPr>
          <a:lstStyle/>
          <a:p>
            <a:endParaRPr lang="de-DE" sz="3200" b="0" strike="noStrike" spc="-1">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609480" y="273600"/>
            <a:ext cx="10973520" cy="1144800"/>
          </a:xfrm>
          <a:prstGeom prst="rect">
            <a:avLst/>
          </a:prstGeom>
        </p:spPr>
        <p:txBody>
          <a:bodyPr lIns="0" tIns="0" rIns="0" bIns="0" anchor="ctr">
            <a:noAutofit/>
          </a:bodyPr>
          <a:lstStyle/>
          <a:p>
            <a:pPr algn="ctr"/>
            <a:endParaRPr lang="de-DE" sz="4400" b="0" strike="noStrike" spc="-1">
              <a:latin typeface="Arial"/>
            </a:endParaRPr>
          </a:p>
        </p:txBody>
      </p:sp>
      <p:sp>
        <p:nvSpPr>
          <p:cNvPr id="7" name="PlaceHolder 2"/>
          <p:cNvSpPr>
            <a:spLocks noGrp="1"/>
          </p:cNvSpPr>
          <p:nvPr>
            <p:ph type="body"/>
          </p:nvPr>
        </p:nvSpPr>
        <p:spPr>
          <a:xfrm>
            <a:off x="609480" y="1604520"/>
            <a:ext cx="5355000" cy="3977280"/>
          </a:xfrm>
          <a:prstGeom prst="rect">
            <a:avLst/>
          </a:prstGeom>
        </p:spPr>
        <p:txBody>
          <a:bodyPr lIns="0" tIns="0" rIns="0" bIns="0">
            <a:normAutofit/>
          </a:bodyPr>
          <a:lstStyle/>
          <a:p>
            <a:endParaRPr lang="de-DE" sz="3200" b="0" strike="noStrike" spc="-1">
              <a:latin typeface="Arial"/>
            </a:endParaRPr>
          </a:p>
        </p:txBody>
      </p:sp>
      <p:sp>
        <p:nvSpPr>
          <p:cNvPr id="8" name="PlaceHolder 3"/>
          <p:cNvSpPr>
            <a:spLocks noGrp="1"/>
          </p:cNvSpPr>
          <p:nvPr>
            <p:ph type="body"/>
          </p:nvPr>
        </p:nvSpPr>
        <p:spPr>
          <a:xfrm>
            <a:off x="6232680" y="1604520"/>
            <a:ext cx="5355000" cy="3977280"/>
          </a:xfrm>
          <a:prstGeom prst="rect">
            <a:avLst/>
          </a:prstGeom>
        </p:spPr>
        <p:txBody>
          <a:bodyPr lIns="0" tIns="0" rIns="0" bIns="0">
            <a:normAutofit/>
          </a:bodyPr>
          <a:lstStyle/>
          <a:p>
            <a:endParaRPr lang="de-DE" sz="3200" b="0" strike="noStrike" spc="-1">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PlaceHolder 1"/>
          <p:cNvSpPr>
            <a:spLocks noGrp="1"/>
          </p:cNvSpPr>
          <p:nvPr>
            <p:ph type="title"/>
          </p:nvPr>
        </p:nvSpPr>
        <p:spPr>
          <a:xfrm>
            <a:off x="609480" y="273600"/>
            <a:ext cx="10973520" cy="1144800"/>
          </a:xfrm>
          <a:prstGeom prst="rect">
            <a:avLst/>
          </a:prstGeom>
        </p:spPr>
        <p:txBody>
          <a:bodyPr lIns="0" tIns="0" rIns="0" bIns="0" anchor="ctr">
            <a:noAutofit/>
          </a:bodyPr>
          <a:lstStyle/>
          <a:p>
            <a:pPr algn="ctr"/>
            <a:endParaRPr lang="de-DE" sz="4400" b="0" strike="noStrike" spc="-1">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0" name="PlaceHolder 1"/>
          <p:cNvSpPr>
            <a:spLocks noGrp="1"/>
          </p:cNvSpPr>
          <p:nvPr>
            <p:ph type="subTitle"/>
          </p:nvPr>
        </p:nvSpPr>
        <p:spPr>
          <a:xfrm>
            <a:off x="609480" y="273600"/>
            <a:ext cx="10973520" cy="5307840"/>
          </a:xfrm>
          <a:prstGeom prst="rect">
            <a:avLst/>
          </a:prstGeom>
        </p:spPr>
        <p:txBody>
          <a:bodyPr lIns="0" tIns="0" rIns="0" bIns="0" anchor="ctr">
            <a:noAutofit/>
          </a:bodyPr>
          <a:lstStyle/>
          <a:p>
            <a:pPr algn="ctr"/>
            <a:endParaRPr lang="de-DE"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609480" y="273600"/>
            <a:ext cx="10973520" cy="1144800"/>
          </a:xfrm>
          <a:prstGeom prst="rect">
            <a:avLst/>
          </a:prstGeom>
        </p:spPr>
        <p:txBody>
          <a:bodyPr lIns="0" tIns="0" rIns="0" bIns="0" anchor="ctr">
            <a:noAutofit/>
          </a:bodyPr>
          <a:lstStyle/>
          <a:p>
            <a:pPr algn="ctr"/>
            <a:endParaRPr lang="de-DE" sz="4400" b="0" strike="noStrike" spc="-1">
              <a:latin typeface="Arial"/>
            </a:endParaRPr>
          </a:p>
        </p:txBody>
      </p:sp>
      <p:sp>
        <p:nvSpPr>
          <p:cNvPr id="12" name="PlaceHolder 2"/>
          <p:cNvSpPr>
            <a:spLocks noGrp="1"/>
          </p:cNvSpPr>
          <p:nvPr>
            <p:ph type="body"/>
          </p:nvPr>
        </p:nvSpPr>
        <p:spPr>
          <a:xfrm>
            <a:off x="609480" y="1604520"/>
            <a:ext cx="5355000" cy="1896840"/>
          </a:xfrm>
          <a:prstGeom prst="rect">
            <a:avLst/>
          </a:prstGeom>
        </p:spPr>
        <p:txBody>
          <a:bodyPr lIns="0" tIns="0" rIns="0" bIns="0">
            <a:normAutofit/>
          </a:bodyPr>
          <a:lstStyle/>
          <a:p>
            <a:endParaRPr lang="de-DE" sz="3200" b="0" strike="noStrike" spc="-1">
              <a:latin typeface="Arial"/>
            </a:endParaRPr>
          </a:p>
        </p:txBody>
      </p:sp>
      <p:sp>
        <p:nvSpPr>
          <p:cNvPr id="13" name="PlaceHolder 3"/>
          <p:cNvSpPr>
            <a:spLocks noGrp="1"/>
          </p:cNvSpPr>
          <p:nvPr>
            <p:ph type="body"/>
          </p:nvPr>
        </p:nvSpPr>
        <p:spPr>
          <a:xfrm>
            <a:off x="6232680" y="1604520"/>
            <a:ext cx="5355000" cy="3977280"/>
          </a:xfrm>
          <a:prstGeom prst="rect">
            <a:avLst/>
          </a:prstGeom>
        </p:spPr>
        <p:txBody>
          <a:bodyPr lIns="0" tIns="0" rIns="0" bIns="0">
            <a:normAutofit/>
          </a:bodyPr>
          <a:lstStyle/>
          <a:p>
            <a:endParaRPr lang="de-DE" sz="3200" b="0" strike="noStrike" spc="-1">
              <a:latin typeface="Arial"/>
            </a:endParaRPr>
          </a:p>
        </p:txBody>
      </p:sp>
      <p:sp>
        <p:nvSpPr>
          <p:cNvPr id="14" name="PlaceHolder 4"/>
          <p:cNvSpPr>
            <a:spLocks noGrp="1"/>
          </p:cNvSpPr>
          <p:nvPr>
            <p:ph type="body"/>
          </p:nvPr>
        </p:nvSpPr>
        <p:spPr>
          <a:xfrm>
            <a:off x="609480" y="3682080"/>
            <a:ext cx="5355000" cy="1896840"/>
          </a:xfrm>
          <a:prstGeom prst="rect">
            <a:avLst/>
          </a:prstGeom>
        </p:spPr>
        <p:txBody>
          <a:bodyPr lIns="0" tIns="0" rIns="0" bIns="0">
            <a:normAutofit/>
          </a:bodyPr>
          <a:lstStyle/>
          <a:p>
            <a:endParaRPr lang="de-DE" sz="3200" b="0" strike="noStrike" spc="-1">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609480" y="273600"/>
            <a:ext cx="10973520" cy="1144800"/>
          </a:xfrm>
          <a:prstGeom prst="rect">
            <a:avLst/>
          </a:prstGeom>
        </p:spPr>
        <p:txBody>
          <a:bodyPr lIns="0" tIns="0" rIns="0" bIns="0" anchor="ctr">
            <a:noAutofit/>
          </a:bodyPr>
          <a:lstStyle/>
          <a:p>
            <a:pPr algn="ctr"/>
            <a:endParaRPr lang="de-DE" sz="4400" b="0" strike="noStrike" spc="-1">
              <a:latin typeface="Arial"/>
            </a:endParaRPr>
          </a:p>
        </p:txBody>
      </p:sp>
      <p:sp>
        <p:nvSpPr>
          <p:cNvPr id="16" name="PlaceHolder 2"/>
          <p:cNvSpPr>
            <a:spLocks noGrp="1"/>
          </p:cNvSpPr>
          <p:nvPr>
            <p:ph type="body"/>
          </p:nvPr>
        </p:nvSpPr>
        <p:spPr>
          <a:xfrm>
            <a:off x="609480" y="1604520"/>
            <a:ext cx="5355000" cy="3977280"/>
          </a:xfrm>
          <a:prstGeom prst="rect">
            <a:avLst/>
          </a:prstGeom>
        </p:spPr>
        <p:txBody>
          <a:bodyPr lIns="0" tIns="0" rIns="0" bIns="0">
            <a:normAutofit/>
          </a:bodyPr>
          <a:lstStyle/>
          <a:p>
            <a:endParaRPr lang="de-DE" sz="3200" b="0" strike="noStrike" spc="-1">
              <a:latin typeface="Arial"/>
            </a:endParaRPr>
          </a:p>
        </p:txBody>
      </p:sp>
      <p:sp>
        <p:nvSpPr>
          <p:cNvPr id="17" name="PlaceHolder 3"/>
          <p:cNvSpPr>
            <a:spLocks noGrp="1"/>
          </p:cNvSpPr>
          <p:nvPr>
            <p:ph type="body"/>
          </p:nvPr>
        </p:nvSpPr>
        <p:spPr>
          <a:xfrm>
            <a:off x="6232680" y="1604520"/>
            <a:ext cx="5355000" cy="1896840"/>
          </a:xfrm>
          <a:prstGeom prst="rect">
            <a:avLst/>
          </a:prstGeom>
        </p:spPr>
        <p:txBody>
          <a:bodyPr lIns="0" tIns="0" rIns="0" bIns="0">
            <a:normAutofit/>
          </a:bodyPr>
          <a:lstStyle/>
          <a:p>
            <a:endParaRPr lang="de-DE" sz="3200" b="0" strike="noStrike" spc="-1">
              <a:latin typeface="Arial"/>
            </a:endParaRPr>
          </a:p>
        </p:txBody>
      </p:sp>
      <p:sp>
        <p:nvSpPr>
          <p:cNvPr id="18" name="PlaceHolder 4"/>
          <p:cNvSpPr>
            <a:spLocks noGrp="1"/>
          </p:cNvSpPr>
          <p:nvPr>
            <p:ph type="body"/>
          </p:nvPr>
        </p:nvSpPr>
        <p:spPr>
          <a:xfrm>
            <a:off x="6232680" y="3682080"/>
            <a:ext cx="5355000" cy="1896840"/>
          </a:xfrm>
          <a:prstGeom prst="rect">
            <a:avLst/>
          </a:prstGeom>
        </p:spPr>
        <p:txBody>
          <a:bodyPr lIns="0" tIns="0" rIns="0" bIns="0">
            <a:normAutofit/>
          </a:bodyPr>
          <a:lstStyle/>
          <a:p>
            <a:endParaRPr lang="de-DE" sz="3200" b="0" strike="noStrike" spc="-1">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609480" y="273600"/>
            <a:ext cx="10973520" cy="1144800"/>
          </a:xfrm>
          <a:prstGeom prst="rect">
            <a:avLst/>
          </a:prstGeom>
        </p:spPr>
        <p:txBody>
          <a:bodyPr lIns="0" tIns="0" rIns="0" bIns="0" anchor="ctr">
            <a:noAutofit/>
          </a:bodyPr>
          <a:lstStyle/>
          <a:p>
            <a:pPr algn="ctr"/>
            <a:endParaRPr lang="de-DE" sz="4400" b="0" strike="noStrike" spc="-1">
              <a:latin typeface="Arial"/>
            </a:endParaRPr>
          </a:p>
        </p:txBody>
      </p:sp>
      <p:sp>
        <p:nvSpPr>
          <p:cNvPr id="20" name="PlaceHolder 2"/>
          <p:cNvSpPr>
            <a:spLocks noGrp="1"/>
          </p:cNvSpPr>
          <p:nvPr>
            <p:ph type="body"/>
          </p:nvPr>
        </p:nvSpPr>
        <p:spPr>
          <a:xfrm>
            <a:off x="609480" y="1604520"/>
            <a:ext cx="5355000" cy="1896840"/>
          </a:xfrm>
          <a:prstGeom prst="rect">
            <a:avLst/>
          </a:prstGeom>
        </p:spPr>
        <p:txBody>
          <a:bodyPr lIns="0" tIns="0" rIns="0" bIns="0">
            <a:normAutofit/>
          </a:bodyPr>
          <a:lstStyle/>
          <a:p>
            <a:endParaRPr lang="de-DE" sz="3200" b="0" strike="noStrike" spc="-1">
              <a:latin typeface="Arial"/>
            </a:endParaRPr>
          </a:p>
        </p:txBody>
      </p:sp>
      <p:sp>
        <p:nvSpPr>
          <p:cNvPr id="21" name="PlaceHolder 3"/>
          <p:cNvSpPr>
            <a:spLocks noGrp="1"/>
          </p:cNvSpPr>
          <p:nvPr>
            <p:ph type="body"/>
          </p:nvPr>
        </p:nvSpPr>
        <p:spPr>
          <a:xfrm>
            <a:off x="6232680" y="1604520"/>
            <a:ext cx="5355000" cy="1896840"/>
          </a:xfrm>
          <a:prstGeom prst="rect">
            <a:avLst/>
          </a:prstGeom>
        </p:spPr>
        <p:txBody>
          <a:bodyPr lIns="0" tIns="0" rIns="0" bIns="0">
            <a:normAutofit/>
          </a:bodyPr>
          <a:lstStyle/>
          <a:p>
            <a:endParaRPr lang="de-DE" sz="3200" b="0" strike="noStrike" spc="-1">
              <a:latin typeface="Arial"/>
            </a:endParaRPr>
          </a:p>
        </p:txBody>
      </p:sp>
      <p:sp>
        <p:nvSpPr>
          <p:cNvPr id="22" name="PlaceHolder 4"/>
          <p:cNvSpPr>
            <a:spLocks noGrp="1"/>
          </p:cNvSpPr>
          <p:nvPr>
            <p:ph type="body"/>
          </p:nvPr>
        </p:nvSpPr>
        <p:spPr>
          <a:xfrm>
            <a:off x="609480" y="3682080"/>
            <a:ext cx="10973520" cy="1896840"/>
          </a:xfrm>
          <a:prstGeom prst="rect">
            <a:avLst/>
          </a:prstGeom>
        </p:spPr>
        <p:txBody>
          <a:bodyPr lIns="0" tIns="0" rIns="0" bIns="0">
            <a:normAutofit/>
          </a:bodyPr>
          <a:lstStyle/>
          <a:p>
            <a:endParaRPr lang="de-DE" sz="3200" b="0" strike="noStrike" spc="-1">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609480" y="273600"/>
            <a:ext cx="10973520" cy="1144800"/>
          </a:xfrm>
          <a:prstGeom prst="rect">
            <a:avLst/>
          </a:prstGeom>
        </p:spPr>
        <p:txBody>
          <a:bodyPr lIns="0" tIns="0" rIns="0" bIns="0" anchor="ctr">
            <a:noAutofit/>
          </a:bodyPr>
          <a:lstStyle/>
          <a:p>
            <a:pPr algn="ctr"/>
            <a:endParaRPr lang="de-DE" sz="4400" b="0" strike="noStrike" spc="-1">
              <a:latin typeface="Arial"/>
            </a:endParaRPr>
          </a:p>
        </p:txBody>
      </p:sp>
      <p:sp>
        <p:nvSpPr>
          <p:cNvPr id="24" name="PlaceHolder 2"/>
          <p:cNvSpPr>
            <a:spLocks noGrp="1"/>
          </p:cNvSpPr>
          <p:nvPr>
            <p:ph type="body"/>
          </p:nvPr>
        </p:nvSpPr>
        <p:spPr>
          <a:xfrm>
            <a:off x="609480" y="1604520"/>
            <a:ext cx="10973520" cy="1896840"/>
          </a:xfrm>
          <a:prstGeom prst="rect">
            <a:avLst/>
          </a:prstGeom>
        </p:spPr>
        <p:txBody>
          <a:bodyPr lIns="0" tIns="0" rIns="0" bIns="0">
            <a:normAutofit/>
          </a:bodyPr>
          <a:lstStyle/>
          <a:p>
            <a:endParaRPr lang="de-DE" sz="3200" b="0" strike="noStrike" spc="-1">
              <a:latin typeface="Arial"/>
            </a:endParaRPr>
          </a:p>
        </p:txBody>
      </p:sp>
      <p:sp>
        <p:nvSpPr>
          <p:cNvPr id="25" name="PlaceHolder 3"/>
          <p:cNvSpPr>
            <a:spLocks noGrp="1"/>
          </p:cNvSpPr>
          <p:nvPr>
            <p:ph type="body"/>
          </p:nvPr>
        </p:nvSpPr>
        <p:spPr>
          <a:xfrm>
            <a:off x="609480" y="3682080"/>
            <a:ext cx="10973520" cy="1896840"/>
          </a:xfrm>
          <a:prstGeom prst="rect">
            <a:avLst/>
          </a:prstGeom>
        </p:spPr>
        <p:txBody>
          <a:bodyPr lIns="0" tIns="0" rIns="0" bIns="0">
            <a:normAutofit/>
          </a:bodyPr>
          <a:lstStyle/>
          <a:p>
            <a:endParaRPr lang="de-DE" sz="3200" b="0" strike="noStrike" spc="-1">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609480" y="273600"/>
            <a:ext cx="10973520" cy="1144800"/>
          </a:xfrm>
          <a:prstGeom prst="rect">
            <a:avLst/>
          </a:prstGeom>
        </p:spPr>
        <p:txBody>
          <a:bodyPr lIns="0" tIns="0" rIns="0" bIns="0" anchor="ctr">
            <a:noAutofit/>
          </a:bodyPr>
          <a:lstStyle/>
          <a:p>
            <a:pPr algn="ctr"/>
            <a:endParaRPr lang="de-DE" sz="4400" b="0" strike="noStrike" spc="-1">
              <a:latin typeface="Arial"/>
            </a:endParaRPr>
          </a:p>
        </p:txBody>
      </p:sp>
      <p:sp>
        <p:nvSpPr>
          <p:cNvPr id="27" name="PlaceHolder 2"/>
          <p:cNvSpPr>
            <a:spLocks noGrp="1"/>
          </p:cNvSpPr>
          <p:nvPr>
            <p:ph type="body"/>
          </p:nvPr>
        </p:nvSpPr>
        <p:spPr>
          <a:xfrm>
            <a:off x="609480" y="1604520"/>
            <a:ext cx="5355000" cy="1896840"/>
          </a:xfrm>
          <a:prstGeom prst="rect">
            <a:avLst/>
          </a:prstGeom>
        </p:spPr>
        <p:txBody>
          <a:bodyPr lIns="0" tIns="0" rIns="0" bIns="0">
            <a:normAutofit/>
          </a:bodyPr>
          <a:lstStyle/>
          <a:p>
            <a:endParaRPr lang="de-DE" sz="3200" b="0" strike="noStrike" spc="-1">
              <a:latin typeface="Arial"/>
            </a:endParaRPr>
          </a:p>
        </p:txBody>
      </p:sp>
      <p:sp>
        <p:nvSpPr>
          <p:cNvPr id="28" name="PlaceHolder 3"/>
          <p:cNvSpPr>
            <a:spLocks noGrp="1"/>
          </p:cNvSpPr>
          <p:nvPr>
            <p:ph type="body"/>
          </p:nvPr>
        </p:nvSpPr>
        <p:spPr>
          <a:xfrm>
            <a:off x="6232680" y="1604520"/>
            <a:ext cx="5355000" cy="1896840"/>
          </a:xfrm>
          <a:prstGeom prst="rect">
            <a:avLst/>
          </a:prstGeom>
        </p:spPr>
        <p:txBody>
          <a:bodyPr lIns="0" tIns="0" rIns="0" bIns="0">
            <a:normAutofit/>
          </a:bodyPr>
          <a:lstStyle/>
          <a:p>
            <a:endParaRPr lang="de-DE" sz="3200" b="0" strike="noStrike" spc="-1">
              <a:latin typeface="Arial"/>
            </a:endParaRPr>
          </a:p>
        </p:txBody>
      </p:sp>
      <p:sp>
        <p:nvSpPr>
          <p:cNvPr id="29" name="PlaceHolder 4"/>
          <p:cNvSpPr>
            <a:spLocks noGrp="1"/>
          </p:cNvSpPr>
          <p:nvPr>
            <p:ph type="body"/>
          </p:nvPr>
        </p:nvSpPr>
        <p:spPr>
          <a:xfrm>
            <a:off x="609480" y="3682080"/>
            <a:ext cx="5355000" cy="1896840"/>
          </a:xfrm>
          <a:prstGeom prst="rect">
            <a:avLst/>
          </a:prstGeom>
        </p:spPr>
        <p:txBody>
          <a:bodyPr lIns="0" tIns="0" rIns="0" bIns="0">
            <a:normAutofit/>
          </a:bodyPr>
          <a:lstStyle/>
          <a:p>
            <a:endParaRPr lang="de-DE" sz="3200" b="0" strike="noStrike" spc="-1">
              <a:latin typeface="Arial"/>
            </a:endParaRPr>
          </a:p>
        </p:txBody>
      </p:sp>
      <p:sp>
        <p:nvSpPr>
          <p:cNvPr id="30" name="PlaceHolder 5"/>
          <p:cNvSpPr>
            <a:spLocks noGrp="1"/>
          </p:cNvSpPr>
          <p:nvPr>
            <p:ph type="body"/>
          </p:nvPr>
        </p:nvSpPr>
        <p:spPr>
          <a:xfrm>
            <a:off x="6232680" y="3682080"/>
            <a:ext cx="5355000" cy="1896840"/>
          </a:xfrm>
          <a:prstGeom prst="rect">
            <a:avLst/>
          </a:prstGeom>
        </p:spPr>
        <p:txBody>
          <a:bodyPr lIns="0" tIns="0" rIns="0" bIns="0">
            <a:normAutofit/>
          </a:bodyPr>
          <a:lstStyle/>
          <a:p>
            <a:endParaRPr lang="de-DE" sz="3200" b="0" strike="noStrike" spc="-1">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609480" y="273600"/>
            <a:ext cx="10973520" cy="1144800"/>
          </a:xfrm>
          <a:prstGeom prst="rect">
            <a:avLst/>
          </a:prstGeom>
        </p:spPr>
        <p:txBody>
          <a:bodyPr lIns="0" tIns="0" rIns="0" bIns="0" anchor="ctr">
            <a:noAutofit/>
          </a:bodyPr>
          <a:lstStyle/>
          <a:p>
            <a:pPr algn="ctr"/>
            <a:endParaRPr lang="de-DE" sz="4400" b="0" strike="noStrike" spc="-1">
              <a:latin typeface="Arial"/>
            </a:endParaRPr>
          </a:p>
        </p:txBody>
      </p:sp>
      <p:sp>
        <p:nvSpPr>
          <p:cNvPr id="32" name="PlaceHolder 2"/>
          <p:cNvSpPr>
            <a:spLocks noGrp="1"/>
          </p:cNvSpPr>
          <p:nvPr>
            <p:ph type="body"/>
          </p:nvPr>
        </p:nvSpPr>
        <p:spPr>
          <a:xfrm>
            <a:off x="609480" y="1604520"/>
            <a:ext cx="3533400" cy="1896840"/>
          </a:xfrm>
          <a:prstGeom prst="rect">
            <a:avLst/>
          </a:prstGeom>
        </p:spPr>
        <p:txBody>
          <a:bodyPr lIns="0" tIns="0" rIns="0" bIns="0">
            <a:normAutofit/>
          </a:bodyPr>
          <a:lstStyle/>
          <a:p>
            <a:endParaRPr lang="de-DE" sz="3200" b="0" strike="noStrike" spc="-1">
              <a:latin typeface="Arial"/>
            </a:endParaRPr>
          </a:p>
        </p:txBody>
      </p:sp>
      <p:sp>
        <p:nvSpPr>
          <p:cNvPr id="33" name="PlaceHolder 3"/>
          <p:cNvSpPr>
            <a:spLocks noGrp="1"/>
          </p:cNvSpPr>
          <p:nvPr>
            <p:ph type="body"/>
          </p:nvPr>
        </p:nvSpPr>
        <p:spPr>
          <a:xfrm>
            <a:off x="4320000" y="1604520"/>
            <a:ext cx="3533400" cy="1896840"/>
          </a:xfrm>
          <a:prstGeom prst="rect">
            <a:avLst/>
          </a:prstGeom>
        </p:spPr>
        <p:txBody>
          <a:bodyPr lIns="0" tIns="0" rIns="0" bIns="0">
            <a:normAutofit/>
          </a:bodyPr>
          <a:lstStyle/>
          <a:p>
            <a:endParaRPr lang="de-DE" sz="3200" b="0" strike="noStrike" spc="-1">
              <a:latin typeface="Arial"/>
            </a:endParaRPr>
          </a:p>
        </p:txBody>
      </p:sp>
      <p:sp>
        <p:nvSpPr>
          <p:cNvPr id="34" name="PlaceHolder 4"/>
          <p:cNvSpPr>
            <a:spLocks noGrp="1"/>
          </p:cNvSpPr>
          <p:nvPr>
            <p:ph type="body"/>
          </p:nvPr>
        </p:nvSpPr>
        <p:spPr>
          <a:xfrm>
            <a:off x="8030520" y="1604520"/>
            <a:ext cx="3533400" cy="1896840"/>
          </a:xfrm>
          <a:prstGeom prst="rect">
            <a:avLst/>
          </a:prstGeom>
        </p:spPr>
        <p:txBody>
          <a:bodyPr lIns="0" tIns="0" rIns="0" bIns="0">
            <a:normAutofit/>
          </a:bodyPr>
          <a:lstStyle/>
          <a:p>
            <a:endParaRPr lang="de-DE" sz="3200" b="0" strike="noStrike" spc="-1">
              <a:latin typeface="Arial"/>
            </a:endParaRPr>
          </a:p>
        </p:txBody>
      </p:sp>
      <p:sp>
        <p:nvSpPr>
          <p:cNvPr id="35" name="PlaceHolder 5"/>
          <p:cNvSpPr>
            <a:spLocks noGrp="1"/>
          </p:cNvSpPr>
          <p:nvPr>
            <p:ph type="body"/>
          </p:nvPr>
        </p:nvSpPr>
        <p:spPr>
          <a:xfrm>
            <a:off x="609480" y="3682080"/>
            <a:ext cx="3533400" cy="1896840"/>
          </a:xfrm>
          <a:prstGeom prst="rect">
            <a:avLst/>
          </a:prstGeom>
        </p:spPr>
        <p:txBody>
          <a:bodyPr lIns="0" tIns="0" rIns="0" bIns="0">
            <a:normAutofit/>
          </a:bodyPr>
          <a:lstStyle/>
          <a:p>
            <a:endParaRPr lang="de-DE" sz="3200" b="0" strike="noStrike" spc="-1">
              <a:latin typeface="Arial"/>
            </a:endParaRPr>
          </a:p>
        </p:txBody>
      </p:sp>
      <p:sp>
        <p:nvSpPr>
          <p:cNvPr id="36" name="PlaceHolder 6"/>
          <p:cNvSpPr>
            <a:spLocks noGrp="1"/>
          </p:cNvSpPr>
          <p:nvPr>
            <p:ph type="body"/>
          </p:nvPr>
        </p:nvSpPr>
        <p:spPr>
          <a:xfrm>
            <a:off x="4320000" y="3682080"/>
            <a:ext cx="3533400" cy="1896840"/>
          </a:xfrm>
          <a:prstGeom prst="rect">
            <a:avLst/>
          </a:prstGeom>
        </p:spPr>
        <p:txBody>
          <a:bodyPr lIns="0" tIns="0" rIns="0" bIns="0">
            <a:normAutofit/>
          </a:bodyPr>
          <a:lstStyle/>
          <a:p>
            <a:endParaRPr lang="de-DE" sz="3200" b="0" strike="noStrike" spc="-1">
              <a:latin typeface="Arial"/>
            </a:endParaRPr>
          </a:p>
        </p:txBody>
      </p:sp>
      <p:sp>
        <p:nvSpPr>
          <p:cNvPr id="37" name="PlaceHolder 7"/>
          <p:cNvSpPr>
            <a:spLocks noGrp="1"/>
          </p:cNvSpPr>
          <p:nvPr>
            <p:ph type="body"/>
          </p:nvPr>
        </p:nvSpPr>
        <p:spPr>
          <a:xfrm>
            <a:off x="8030520" y="3682080"/>
            <a:ext cx="3533400" cy="1896840"/>
          </a:xfrm>
          <a:prstGeom prst="rect">
            <a:avLst/>
          </a:prstGeom>
        </p:spPr>
        <p:txBody>
          <a:bodyPr lIns="0" tIns="0" rIns="0" bIns="0">
            <a:normAutofit/>
          </a:bodyPr>
          <a:lstStyle/>
          <a:p>
            <a:endParaRPr lang="de-DE" sz="3200" b="0" strike="noStrike" spc="-1">
              <a:latin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1" name="PlaceHolder 1"/>
          <p:cNvSpPr>
            <a:spLocks noGrp="1"/>
          </p:cNvSpPr>
          <p:nvPr>
            <p:ph type="title"/>
          </p:nvPr>
        </p:nvSpPr>
        <p:spPr>
          <a:xfrm>
            <a:off x="609480" y="273600"/>
            <a:ext cx="10973520" cy="1144800"/>
          </a:xfrm>
          <a:prstGeom prst="rect">
            <a:avLst/>
          </a:prstGeom>
        </p:spPr>
        <p:txBody>
          <a:bodyPr lIns="0" tIns="0" rIns="0" bIns="0" anchor="ctr">
            <a:noAutofit/>
          </a:bodyPr>
          <a:lstStyle/>
          <a:p>
            <a:pPr algn="ctr"/>
            <a:endParaRPr lang="de-DE" sz="4400" b="0" strike="noStrike" spc="-1">
              <a:latin typeface="Arial"/>
            </a:endParaRPr>
          </a:p>
        </p:txBody>
      </p:sp>
      <p:sp>
        <p:nvSpPr>
          <p:cNvPr id="42" name="PlaceHolder 2"/>
          <p:cNvSpPr>
            <a:spLocks noGrp="1"/>
          </p:cNvSpPr>
          <p:nvPr>
            <p:ph type="subTitle"/>
          </p:nvPr>
        </p:nvSpPr>
        <p:spPr>
          <a:xfrm>
            <a:off x="609480" y="1604520"/>
            <a:ext cx="10973520" cy="3977280"/>
          </a:xfrm>
          <a:prstGeom prst="rect">
            <a:avLst/>
          </a:prstGeom>
        </p:spPr>
        <p:txBody>
          <a:bodyPr lIns="0" tIns="0" rIns="0" bIns="0" anchor="ctr">
            <a:noAutofit/>
          </a:bodyPr>
          <a:lstStyle/>
          <a:p>
            <a:pPr algn="ctr"/>
            <a:endParaRPr lang="de-DE" sz="3200" b="0" strike="noStrike" spc="-1">
              <a:latin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3" name="PlaceHolder 1"/>
          <p:cNvSpPr>
            <a:spLocks noGrp="1"/>
          </p:cNvSpPr>
          <p:nvPr>
            <p:ph type="title"/>
          </p:nvPr>
        </p:nvSpPr>
        <p:spPr>
          <a:xfrm>
            <a:off x="609480" y="273600"/>
            <a:ext cx="10973520" cy="1144800"/>
          </a:xfrm>
          <a:prstGeom prst="rect">
            <a:avLst/>
          </a:prstGeom>
        </p:spPr>
        <p:txBody>
          <a:bodyPr lIns="0" tIns="0" rIns="0" bIns="0" anchor="ctr">
            <a:noAutofit/>
          </a:bodyPr>
          <a:lstStyle/>
          <a:p>
            <a:pPr algn="ctr"/>
            <a:endParaRPr lang="de-DE" sz="4400" b="0" strike="noStrike" spc="-1">
              <a:latin typeface="Arial"/>
            </a:endParaRPr>
          </a:p>
        </p:txBody>
      </p:sp>
      <p:sp>
        <p:nvSpPr>
          <p:cNvPr id="44" name="PlaceHolder 2"/>
          <p:cNvSpPr>
            <a:spLocks noGrp="1"/>
          </p:cNvSpPr>
          <p:nvPr>
            <p:ph type="body"/>
          </p:nvPr>
        </p:nvSpPr>
        <p:spPr>
          <a:xfrm>
            <a:off x="609480" y="1604520"/>
            <a:ext cx="10973520" cy="3977280"/>
          </a:xfrm>
          <a:prstGeom prst="rect">
            <a:avLst/>
          </a:prstGeom>
        </p:spPr>
        <p:txBody>
          <a:bodyPr lIns="0" tIns="0" rIns="0" bIns="0">
            <a:normAutofit/>
          </a:bodyPr>
          <a:lstStyle/>
          <a:p>
            <a:endParaRPr lang="de-DE" sz="3200" b="0" strike="noStrike" spc="-1">
              <a:latin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45" name="PlaceHolder 1"/>
          <p:cNvSpPr>
            <a:spLocks noGrp="1"/>
          </p:cNvSpPr>
          <p:nvPr>
            <p:ph type="title"/>
          </p:nvPr>
        </p:nvSpPr>
        <p:spPr>
          <a:xfrm>
            <a:off x="609480" y="273600"/>
            <a:ext cx="10973520" cy="1144800"/>
          </a:xfrm>
          <a:prstGeom prst="rect">
            <a:avLst/>
          </a:prstGeom>
        </p:spPr>
        <p:txBody>
          <a:bodyPr lIns="0" tIns="0" rIns="0" bIns="0" anchor="ctr">
            <a:noAutofit/>
          </a:bodyPr>
          <a:lstStyle/>
          <a:p>
            <a:pPr algn="ctr"/>
            <a:endParaRPr lang="de-DE" sz="4400" b="0" strike="noStrike" spc="-1">
              <a:latin typeface="Arial"/>
            </a:endParaRPr>
          </a:p>
        </p:txBody>
      </p:sp>
      <p:sp>
        <p:nvSpPr>
          <p:cNvPr id="46" name="PlaceHolder 2"/>
          <p:cNvSpPr>
            <a:spLocks noGrp="1"/>
          </p:cNvSpPr>
          <p:nvPr>
            <p:ph type="body"/>
          </p:nvPr>
        </p:nvSpPr>
        <p:spPr>
          <a:xfrm>
            <a:off x="609480" y="1604520"/>
            <a:ext cx="5355000" cy="3977280"/>
          </a:xfrm>
          <a:prstGeom prst="rect">
            <a:avLst/>
          </a:prstGeom>
        </p:spPr>
        <p:txBody>
          <a:bodyPr lIns="0" tIns="0" rIns="0" bIns="0">
            <a:normAutofit/>
          </a:bodyPr>
          <a:lstStyle/>
          <a:p>
            <a:endParaRPr lang="de-DE" sz="3200" b="0" strike="noStrike" spc="-1">
              <a:latin typeface="Arial"/>
            </a:endParaRPr>
          </a:p>
        </p:txBody>
      </p:sp>
      <p:sp>
        <p:nvSpPr>
          <p:cNvPr id="47" name="PlaceHolder 3"/>
          <p:cNvSpPr>
            <a:spLocks noGrp="1"/>
          </p:cNvSpPr>
          <p:nvPr>
            <p:ph type="body"/>
          </p:nvPr>
        </p:nvSpPr>
        <p:spPr>
          <a:xfrm>
            <a:off x="6232680" y="1604520"/>
            <a:ext cx="5355000" cy="3977280"/>
          </a:xfrm>
          <a:prstGeom prst="rect">
            <a:avLst/>
          </a:prstGeom>
        </p:spPr>
        <p:txBody>
          <a:bodyPr lIns="0" tIns="0" rIns="0" bIns="0">
            <a:normAutofit/>
          </a:bodyPr>
          <a:lstStyle/>
          <a:p>
            <a:endParaRPr lang="de-DE" sz="3200" b="0" strike="noStrike" spc="-1">
              <a:latin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48" name="PlaceHolder 1"/>
          <p:cNvSpPr>
            <a:spLocks noGrp="1"/>
          </p:cNvSpPr>
          <p:nvPr>
            <p:ph type="title"/>
          </p:nvPr>
        </p:nvSpPr>
        <p:spPr>
          <a:xfrm>
            <a:off x="609480" y="273600"/>
            <a:ext cx="10973520" cy="1144800"/>
          </a:xfrm>
          <a:prstGeom prst="rect">
            <a:avLst/>
          </a:prstGeom>
        </p:spPr>
        <p:txBody>
          <a:bodyPr lIns="0" tIns="0" rIns="0" bIns="0" anchor="ctr">
            <a:noAutofit/>
          </a:bodyPr>
          <a:lstStyle/>
          <a:p>
            <a:pPr algn="ctr"/>
            <a:endParaRPr lang="de-DE" sz="4400" b="0" strike="noStrike" spc="-1">
              <a:latin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49" name="PlaceHolder 1"/>
          <p:cNvSpPr>
            <a:spLocks noGrp="1"/>
          </p:cNvSpPr>
          <p:nvPr>
            <p:ph type="subTitle"/>
          </p:nvPr>
        </p:nvSpPr>
        <p:spPr>
          <a:xfrm>
            <a:off x="609480" y="273600"/>
            <a:ext cx="10973520" cy="5307840"/>
          </a:xfrm>
          <a:prstGeom prst="rect">
            <a:avLst/>
          </a:prstGeom>
        </p:spPr>
        <p:txBody>
          <a:bodyPr lIns="0" tIns="0" rIns="0" bIns="0" anchor="ctr">
            <a:noAutofit/>
          </a:bodyPr>
          <a:lstStyle/>
          <a:p>
            <a:pPr algn="ctr"/>
            <a:endParaRPr lang="de-DE" sz="3200" b="0" strike="noStrike" spc="-1">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50" name="PlaceHolder 1"/>
          <p:cNvSpPr>
            <a:spLocks noGrp="1"/>
          </p:cNvSpPr>
          <p:nvPr>
            <p:ph type="title"/>
          </p:nvPr>
        </p:nvSpPr>
        <p:spPr>
          <a:xfrm>
            <a:off x="609480" y="273600"/>
            <a:ext cx="10973520" cy="1144800"/>
          </a:xfrm>
          <a:prstGeom prst="rect">
            <a:avLst/>
          </a:prstGeom>
        </p:spPr>
        <p:txBody>
          <a:bodyPr lIns="0" tIns="0" rIns="0" bIns="0" anchor="ctr">
            <a:noAutofit/>
          </a:bodyPr>
          <a:lstStyle/>
          <a:p>
            <a:pPr algn="ctr"/>
            <a:endParaRPr lang="de-DE" sz="4400" b="0" strike="noStrike" spc="-1">
              <a:latin typeface="Arial"/>
            </a:endParaRPr>
          </a:p>
        </p:txBody>
      </p:sp>
      <p:sp>
        <p:nvSpPr>
          <p:cNvPr id="51" name="PlaceHolder 2"/>
          <p:cNvSpPr>
            <a:spLocks noGrp="1"/>
          </p:cNvSpPr>
          <p:nvPr>
            <p:ph type="body"/>
          </p:nvPr>
        </p:nvSpPr>
        <p:spPr>
          <a:xfrm>
            <a:off x="609480" y="1604520"/>
            <a:ext cx="5355000" cy="1896840"/>
          </a:xfrm>
          <a:prstGeom prst="rect">
            <a:avLst/>
          </a:prstGeom>
        </p:spPr>
        <p:txBody>
          <a:bodyPr lIns="0" tIns="0" rIns="0" bIns="0">
            <a:normAutofit/>
          </a:bodyPr>
          <a:lstStyle/>
          <a:p>
            <a:endParaRPr lang="de-DE" sz="3200" b="0" strike="noStrike" spc="-1">
              <a:latin typeface="Arial"/>
            </a:endParaRPr>
          </a:p>
        </p:txBody>
      </p:sp>
      <p:sp>
        <p:nvSpPr>
          <p:cNvPr id="52" name="PlaceHolder 3"/>
          <p:cNvSpPr>
            <a:spLocks noGrp="1"/>
          </p:cNvSpPr>
          <p:nvPr>
            <p:ph type="body"/>
          </p:nvPr>
        </p:nvSpPr>
        <p:spPr>
          <a:xfrm>
            <a:off x="6232680" y="1604520"/>
            <a:ext cx="5355000" cy="3977280"/>
          </a:xfrm>
          <a:prstGeom prst="rect">
            <a:avLst/>
          </a:prstGeom>
        </p:spPr>
        <p:txBody>
          <a:bodyPr lIns="0" tIns="0" rIns="0" bIns="0">
            <a:normAutofit/>
          </a:bodyPr>
          <a:lstStyle/>
          <a:p>
            <a:endParaRPr lang="de-DE" sz="3200" b="0" strike="noStrike" spc="-1">
              <a:latin typeface="Arial"/>
            </a:endParaRPr>
          </a:p>
        </p:txBody>
      </p:sp>
      <p:sp>
        <p:nvSpPr>
          <p:cNvPr id="53" name="PlaceHolder 4"/>
          <p:cNvSpPr>
            <a:spLocks noGrp="1"/>
          </p:cNvSpPr>
          <p:nvPr>
            <p:ph type="body"/>
          </p:nvPr>
        </p:nvSpPr>
        <p:spPr>
          <a:xfrm>
            <a:off x="609480" y="3682080"/>
            <a:ext cx="5355000" cy="1896840"/>
          </a:xfrm>
          <a:prstGeom prst="rect">
            <a:avLst/>
          </a:prstGeom>
        </p:spPr>
        <p:txBody>
          <a:bodyPr lIns="0" tIns="0" rIns="0" bIns="0">
            <a:normAutofit/>
          </a:bodyPr>
          <a:lstStyle/>
          <a:p>
            <a:endParaRPr lang="de-DE" sz="3200" b="0" strike="noStrike" spc="-1">
              <a:latin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4" name="PlaceHolder 1"/>
          <p:cNvSpPr>
            <a:spLocks noGrp="1"/>
          </p:cNvSpPr>
          <p:nvPr>
            <p:ph type="title"/>
          </p:nvPr>
        </p:nvSpPr>
        <p:spPr>
          <a:xfrm>
            <a:off x="609480" y="273600"/>
            <a:ext cx="10973520" cy="1144800"/>
          </a:xfrm>
          <a:prstGeom prst="rect">
            <a:avLst/>
          </a:prstGeom>
        </p:spPr>
        <p:txBody>
          <a:bodyPr lIns="0" tIns="0" rIns="0" bIns="0" anchor="ctr">
            <a:noAutofit/>
          </a:bodyPr>
          <a:lstStyle/>
          <a:p>
            <a:pPr algn="ctr"/>
            <a:endParaRPr lang="de-DE" sz="4400" b="0" strike="noStrike" spc="-1">
              <a:latin typeface="Arial"/>
            </a:endParaRPr>
          </a:p>
        </p:txBody>
      </p:sp>
      <p:sp>
        <p:nvSpPr>
          <p:cNvPr id="55" name="PlaceHolder 2"/>
          <p:cNvSpPr>
            <a:spLocks noGrp="1"/>
          </p:cNvSpPr>
          <p:nvPr>
            <p:ph type="body"/>
          </p:nvPr>
        </p:nvSpPr>
        <p:spPr>
          <a:xfrm>
            <a:off x="609480" y="1604520"/>
            <a:ext cx="5355000" cy="3977280"/>
          </a:xfrm>
          <a:prstGeom prst="rect">
            <a:avLst/>
          </a:prstGeom>
        </p:spPr>
        <p:txBody>
          <a:bodyPr lIns="0" tIns="0" rIns="0" bIns="0">
            <a:normAutofit/>
          </a:bodyPr>
          <a:lstStyle/>
          <a:p>
            <a:endParaRPr lang="de-DE" sz="3200" b="0" strike="noStrike" spc="-1">
              <a:latin typeface="Arial"/>
            </a:endParaRPr>
          </a:p>
        </p:txBody>
      </p:sp>
      <p:sp>
        <p:nvSpPr>
          <p:cNvPr id="56" name="PlaceHolder 3"/>
          <p:cNvSpPr>
            <a:spLocks noGrp="1"/>
          </p:cNvSpPr>
          <p:nvPr>
            <p:ph type="body"/>
          </p:nvPr>
        </p:nvSpPr>
        <p:spPr>
          <a:xfrm>
            <a:off x="6232680" y="1604520"/>
            <a:ext cx="5355000" cy="1896840"/>
          </a:xfrm>
          <a:prstGeom prst="rect">
            <a:avLst/>
          </a:prstGeom>
        </p:spPr>
        <p:txBody>
          <a:bodyPr lIns="0" tIns="0" rIns="0" bIns="0">
            <a:normAutofit/>
          </a:bodyPr>
          <a:lstStyle/>
          <a:p>
            <a:endParaRPr lang="de-DE" sz="3200" b="0" strike="noStrike" spc="-1">
              <a:latin typeface="Arial"/>
            </a:endParaRPr>
          </a:p>
        </p:txBody>
      </p:sp>
      <p:sp>
        <p:nvSpPr>
          <p:cNvPr id="57" name="PlaceHolder 4"/>
          <p:cNvSpPr>
            <a:spLocks noGrp="1"/>
          </p:cNvSpPr>
          <p:nvPr>
            <p:ph type="body"/>
          </p:nvPr>
        </p:nvSpPr>
        <p:spPr>
          <a:xfrm>
            <a:off x="6232680" y="3682080"/>
            <a:ext cx="5355000" cy="1896840"/>
          </a:xfrm>
          <a:prstGeom prst="rect">
            <a:avLst/>
          </a:prstGeom>
        </p:spPr>
        <p:txBody>
          <a:bodyPr lIns="0" tIns="0" rIns="0" bIns="0">
            <a:normAutofit/>
          </a:bodyPr>
          <a:lstStyle/>
          <a:p>
            <a:endParaRPr lang="de-DE" sz="3200" b="0" strike="noStrike" spc="-1">
              <a:latin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58" name="PlaceHolder 1"/>
          <p:cNvSpPr>
            <a:spLocks noGrp="1"/>
          </p:cNvSpPr>
          <p:nvPr>
            <p:ph type="title"/>
          </p:nvPr>
        </p:nvSpPr>
        <p:spPr>
          <a:xfrm>
            <a:off x="609480" y="273600"/>
            <a:ext cx="10973520" cy="1144800"/>
          </a:xfrm>
          <a:prstGeom prst="rect">
            <a:avLst/>
          </a:prstGeom>
        </p:spPr>
        <p:txBody>
          <a:bodyPr lIns="0" tIns="0" rIns="0" bIns="0" anchor="ctr">
            <a:noAutofit/>
          </a:bodyPr>
          <a:lstStyle/>
          <a:p>
            <a:pPr algn="ctr"/>
            <a:endParaRPr lang="de-DE" sz="4400" b="0" strike="noStrike" spc="-1">
              <a:latin typeface="Arial"/>
            </a:endParaRPr>
          </a:p>
        </p:txBody>
      </p:sp>
      <p:sp>
        <p:nvSpPr>
          <p:cNvPr id="59" name="PlaceHolder 2"/>
          <p:cNvSpPr>
            <a:spLocks noGrp="1"/>
          </p:cNvSpPr>
          <p:nvPr>
            <p:ph type="body"/>
          </p:nvPr>
        </p:nvSpPr>
        <p:spPr>
          <a:xfrm>
            <a:off x="609480" y="1604520"/>
            <a:ext cx="5355000" cy="1896840"/>
          </a:xfrm>
          <a:prstGeom prst="rect">
            <a:avLst/>
          </a:prstGeom>
        </p:spPr>
        <p:txBody>
          <a:bodyPr lIns="0" tIns="0" rIns="0" bIns="0">
            <a:normAutofit/>
          </a:bodyPr>
          <a:lstStyle/>
          <a:p>
            <a:endParaRPr lang="de-DE" sz="3200" b="0" strike="noStrike" spc="-1">
              <a:latin typeface="Arial"/>
            </a:endParaRPr>
          </a:p>
        </p:txBody>
      </p:sp>
      <p:sp>
        <p:nvSpPr>
          <p:cNvPr id="60" name="PlaceHolder 3"/>
          <p:cNvSpPr>
            <a:spLocks noGrp="1"/>
          </p:cNvSpPr>
          <p:nvPr>
            <p:ph type="body"/>
          </p:nvPr>
        </p:nvSpPr>
        <p:spPr>
          <a:xfrm>
            <a:off x="6232680" y="1604520"/>
            <a:ext cx="5355000" cy="1896840"/>
          </a:xfrm>
          <a:prstGeom prst="rect">
            <a:avLst/>
          </a:prstGeom>
        </p:spPr>
        <p:txBody>
          <a:bodyPr lIns="0" tIns="0" rIns="0" bIns="0">
            <a:normAutofit/>
          </a:bodyPr>
          <a:lstStyle/>
          <a:p>
            <a:endParaRPr lang="de-DE" sz="3200" b="0" strike="noStrike" spc="-1">
              <a:latin typeface="Arial"/>
            </a:endParaRPr>
          </a:p>
        </p:txBody>
      </p:sp>
      <p:sp>
        <p:nvSpPr>
          <p:cNvPr id="61" name="PlaceHolder 4"/>
          <p:cNvSpPr>
            <a:spLocks noGrp="1"/>
          </p:cNvSpPr>
          <p:nvPr>
            <p:ph type="body"/>
          </p:nvPr>
        </p:nvSpPr>
        <p:spPr>
          <a:xfrm>
            <a:off x="609480" y="3682080"/>
            <a:ext cx="10973520" cy="1896840"/>
          </a:xfrm>
          <a:prstGeom prst="rect">
            <a:avLst/>
          </a:prstGeom>
        </p:spPr>
        <p:txBody>
          <a:bodyPr lIns="0" tIns="0" rIns="0" bIns="0">
            <a:normAutofit/>
          </a:bodyPr>
          <a:lstStyle/>
          <a:p>
            <a:endParaRPr lang="de-DE" sz="3200" b="0" strike="noStrike" spc="-1">
              <a:latin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2" name="PlaceHolder 1"/>
          <p:cNvSpPr>
            <a:spLocks noGrp="1"/>
          </p:cNvSpPr>
          <p:nvPr>
            <p:ph type="title"/>
          </p:nvPr>
        </p:nvSpPr>
        <p:spPr>
          <a:xfrm>
            <a:off x="609480" y="273600"/>
            <a:ext cx="10973520" cy="1144800"/>
          </a:xfrm>
          <a:prstGeom prst="rect">
            <a:avLst/>
          </a:prstGeom>
        </p:spPr>
        <p:txBody>
          <a:bodyPr lIns="0" tIns="0" rIns="0" bIns="0" anchor="ctr">
            <a:noAutofit/>
          </a:bodyPr>
          <a:lstStyle/>
          <a:p>
            <a:pPr algn="ctr"/>
            <a:endParaRPr lang="de-DE" sz="4400" b="0" strike="noStrike" spc="-1">
              <a:latin typeface="Arial"/>
            </a:endParaRPr>
          </a:p>
        </p:txBody>
      </p:sp>
      <p:sp>
        <p:nvSpPr>
          <p:cNvPr id="63" name="PlaceHolder 2"/>
          <p:cNvSpPr>
            <a:spLocks noGrp="1"/>
          </p:cNvSpPr>
          <p:nvPr>
            <p:ph type="body"/>
          </p:nvPr>
        </p:nvSpPr>
        <p:spPr>
          <a:xfrm>
            <a:off x="609480" y="1604520"/>
            <a:ext cx="10973520" cy="1896840"/>
          </a:xfrm>
          <a:prstGeom prst="rect">
            <a:avLst/>
          </a:prstGeom>
        </p:spPr>
        <p:txBody>
          <a:bodyPr lIns="0" tIns="0" rIns="0" bIns="0">
            <a:normAutofit/>
          </a:bodyPr>
          <a:lstStyle/>
          <a:p>
            <a:endParaRPr lang="de-DE" sz="3200" b="0" strike="noStrike" spc="-1">
              <a:latin typeface="Arial"/>
            </a:endParaRPr>
          </a:p>
        </p:txBody>
      </p:sp>
      <p:sp>
        <p:nvSpPr>
          <p:cNvPr id="64" name="PlaceHolder 3"/>
          <p:cNvSpPr>
            <a:spLocks noGrp="1"/>
          </p:cNvSpPr>
          <p:nvPr>
            <p:ph type="body"/>
          </p:nvPr>
        </p:nvSpPr>
        <p:spPr>
          <a:xfrm>
            <a:off x="609480" y="3682080"/>
            <a:ext cx="10973520" cy="1896840"/>
          </a:xfrm>
          <a:prstGeom prst="rect">
            <a:avLst/>
          </a:prstGeom>
        </p:spPr>
        <p:txBody>
          <a:bodyPr lIns="0" tIns="0" rIns="0" bIns="0">
            <a:normAutofit/>
          </a:bodyPr>
          <a:lstStyle/>
          <a:p>
            <a:endParaRPr lang="de-DE" sz="3200" b="0" strike="noStrike" spc="-1">
              <a:latin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65" name="PlaceHolder 1"/>
          <p:cNvSpPr>
            <a:spLocks noGrp="1"/>
          </p:cNvSpPr>
          <p:nvPr>
            <p:ph type="title"/>
          </p:nvPr>
        </p:nvSpPr>
        <p:spPr>
          <a:xfrm>
            <a:off x="609480" y="273600"/>
            <a:ext cx="10973520" cy="1144800"/>
          </a:xfrm>
          <a:prstGeom prst="rect">
            <a:avLst/>
          </a:prstGeom>
        </p:spPr>
        <p:txBody>
          <a:bodyPr lIns="0" tIns="0" rIns="0" bIns="0" anchor="ctr">
            <a:noAutofit/>
          </a:bodyPr>
          <a:lstStyle/>
          <a:p>
            <a:pPr algn="ctr"/>
            <a:endParaRPr lang="de-DE" sz="4400" b="0" strike="noStrike" spc="-1">
              <a:latin typeface="Arial"/>
            </a:endParaRPr>
          </a:p>
        </p:txBody>
      </p:sp>
      <p:sp>
        <p:nvSpPr>
          <p:cNvPr id="66" name="PlaceHolder 2"/>
          <p:cNvSpPr>
            <a:spLocks noGrp="1"/>
          </p:cNvSpPr>
          <p:nvPr>
            <p:ph type="body"/>
          </p:nvPr>
        </p:nvSpPr>
        <p:spPr>
          <a:xfrm>
            <a:off x="609480" y="1604520"/>
            <a:ext cx="5355000" cy="1896840"/>
          </a:xfrm>
          <a:prstGeom prst="rect">
            <a:avLst/>
          </a:prstGeom>
        </p:spPr>
        <p:txBody>
          <a:bodyPr lIns="0" tIns="0" rIns="0" bIns="0">
            <a:normAutofit/>
          </a:bodyPr>
          <a:lstStyle/>
          <a:p>
            <a:endParaRPr lang="de-DE" sz="3200" b="0" strike="noStrike" spc="-1">
              <a:latin typeface="Arial"/>
            </a:endParaRPr>
          </a:p>
        </p:txBody>
      </p:sp>
      <p:sp>
        <p:nvSpPr>
          <p:cNvPr id="67" name="PlaceHolder 3"/>
          <p:cNvSpPr>
            <a:spLocks noGrp="1"/>
          </p:cNvSpPr>
          <p:nvPr>
            <p:ph type="body"/>
          </p:nvPr>
        </p:nvSpPr>
        <p:spPr>
          <a:xfrm>
            <a:off x="6232680" y="1604520"/>
            <a:ext cx="5355000" cy="1896840"/>
          </a:xfrm>
          <a:prstGeom prst="rect">
            <a:avLst/>
          </a:prstGeom>
        </p:spPr>
        <p:txBody>
          <a:bodyPr lIns="0" tIns="0" rIns="0" bIns="0">
            <a:normAutofit/>
          </a:bodyPr>
          <a:lstStyle/>
          <a:p>
            <a:endParaRPr lang="de-DE" sz="3200" b="0" strike="noStrike" spc="-1">
              <a:latin typeface="Arial"/>
            </a:endParaRPr>
          </a:p>
        </p:txBody>
      </p:sp>
      <p:sp>
        <p:nvSpPr>
          <p:cNvPr id="68" name="PlaceHolder 4"/>
          <p:cNvSpPr>
            <a:spLocks noGrp="1"/>
          </p:cNvSpPr>
          <p:nvPr>
            <p:ph type="body"/>
          </p:nvPr>
        </p:nvSpPr>
        <p:spPr>
          <a:xfrm>
            <a:off x="609480" y="3682080"/>
            <a:ext cx="5355000" cy="1896840"/>
          </a:xfrm>
          <a:prstGeom prst="rect">
            <a:avLst/>
          </a:prstGeom>
        </p:spPr>
        <p:txBody>
          <a:bodyPr lIns="0" tIns="0" rIns="0" bIns="0">
            <a:normAutofit/>
          </a:bodyPr>
          <a:lstStyle/>
          <a:p>
            <a:endParaRPr lang="de-DE" sz="3200" b="0" strike="noStrike" spc="-1">
              <a:latin typeface="Arial"/>
            </a:endParaRPr>
          </a:p>
        </p:txBody>
      </p:sp>
      <p:sp>
        <p:nvSpPr>
          <p:cNvPr id="69" name="PlaceHolder 5"/>
          <p:cNvSpPr>
            <a:spLocks noGrp="1"/>
          </p:cNvSpPr>
          <p:nvPr>
            <p:ph type="body"/>
          </p:nvPr>
        </p:nvSpPr>
        <p:spPr>
          <a:xfrm>
            <a:off x="6232680" y="3682080"/>
            <a:ext cx="5355000" cy="1896840"/>
          </a:xfrm>
          <a:prstGeom prst="rect">
            <a:avLst/>
          </a:prstGeom>
        </p:spPr>
        <p:txBody>
          <a:bodyPr lIns="0" tIns="0" rIns="0" bIns="0">
            <a:normAutofit/>
          </a:bodyPr>
          <a:lstStyle/>
          <a:p>
            <a:endParaRPr lang="de-DE" sz="3200" b="0" strike="noStrike" spc="-1">
              <a:latin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70" name="PlaceHolder 1"/>
          <p:cNvSpPr>
            <a:spLocks noGrp="1"/>
          </p:cNvSpPr>
          <p:nvPr>
            <p:ph type="title"/>
          </p:nvPr>
        </p:nvSpPr>
        <p:spPr>
          <a:xfrm>
            <a:off x="609480" y="273600"/>
            <a:ext cx="10973520" cy="1144800"/>
          </a:xfrm>
          <a:prstGeom prst="rect">
            <a:avLst/>
          </a:prstGeom>
        </p:spPr>
        <p:txBody>
          <a:bodyPr lIns="0" tIns="0" rIns="0" bIns="0" anchor="ctr">
            <a:noAutofit/>
          </a:bodyPr>
          <a:lstStyle/>
          <a:p>
            <a:pPr algn="ctr"/>
            <a:endParaRPr lang="de-DE" sz="4400" b="0" strike="noStrike" spc="-1">
              <a:latin typeface="Arial"/>
            </a:endParaRPr>
          </a:p>
        </p:txBody>
      </p:sp>
      <p:sp>
        <p:nvSpPr>
          <p:cNvPr id="71" name="PlaceHolder 2"/>
          <p:cNvSpPr>
            <a:spLocks noGrp="1"/>
          </p:cNvSpPr>
          <p:nvPr>
            <p:ph type="body"/>
          </p:nvPr>
        </p:nvSpPr>
        <p:spPr>
          <a:xfrm>
            <a:off x="609480" y="1604520"/>
            <a:ext cx="3533400" cy="1896840"/>
          </a:xfrm>
          <a:prstGeom prst="rect">
            <a:avLst/>
          </a:prstGeom>
        </p:spPr>
        <p:txBody>
          <a:bodyPr lIns="0" tIns="0" rIns="0" bIns="0">
            <a:normAutofit/>
          </a:bodyPr>
          <a:lstStyle/>
          <a:p>
            <a:endParaRPr lang="de-DE" sz="3200" b="0" strike="noStrike" spc="-1">
              <a:latin typeface="Arial"/>
            </a:endParaRPr>
          </a:p>
        </p:txBody>
      </p:sp>
      <p:sp>
        <p:nvSpPr>
          <p:cNvPr id="72" name="PlaceHolder 3"/>
          <p:cNvSpPr>
            <a:spLocks noGrp="1"/>
          </p:cNvSpPr>
          <p:nvPr>
            <p:ph type="body"/>
          </p:nvPr>
        </p:nvSpPr>
        <p:spPr>
          <a:xfrm>
            <a:off x="4320000" y="1604520"/>
            <a:ext cx="3533400" cy="1896840"/>
          </a:xfrm>
          <a:prstGeom prst="rect">
            <a:avLst/>
          </a:prstGeom>
        </p:spPr>
        <p:txBody>
          <a:bodyPr lIns="0" tIns="0" rIns="0" bIns="0">
            <a:normAutofit/>
          </a:bodyPr>
          <a:lstStyle/>
          <a:p>
            <a:endParaRPr lang="de-DE" sz="3200" b="0" strike="noStrike" spc="-1">
              <a:latin typeface="Arial"/>
            </a:endParaRPr>
          </a:p>
        </p:txBody>
      </p:sp>
      <p:sp>
        <p:nvSpPr>
          <p:cNvPr id="73" name="PlaceHolder 4"/>
          <p:cNvSpPr>
            <a:spLocks noGrp="1"/>
          </p:cNvSpPr>
          <p:nvPr>
            <p:ph type="body"/>
          </p:nvPr>
        </p:nvSpPr>
        <p:spPr>
          <a:xfrm>
            <a:off x="8030520" y="1604520"/>
            <a:ext cx="3533400" cy="1896840"/>
          </a:xfrm>
          <a:prstGeom prst="rect">
            <a:avLst/>
          </a:prstGeom>
        </p:spPr>
        <p:txBody>
          <a:bodyPr lIns="0" tIns="0" rIns="0" bIns="0">
            <a:normAutofit/>
          </a:bodyPr>
          <a:lstStyle/>
          <a:p>
            <a:endParaRPr lang="de-DE" sz="3200" b="0" strike="noStrike" spc="-1">
              <a:latin typeface="Arial"/>
            </a:endParaRPr>
          </a:p>
        </p:txBody>
      </p:sp>
      <p:sp>
        <p:nvSpPr>
          <p:cNvPr id="74" name="PlaceHolder 5"/>
          <p:cNvSpPr>
            <a:spLocks noGrp="1"/>
          </p:cNvSpPr>
          <p:nvPr>
            <p:ph type="body"/>
          </p:nvPr>
        </p:nvSpPr>
        <p:spPr>
          <a:xfrm>
            <a:off x="609480" y="3682080"/>
            <a:ext cx="3533400" cy="1896840"/>
          </a:xfrm>
          <a:prstGeom prst="rect">
            <a:avLst/>
          </a:prstGeom>
        </p:spPr>
        <p:txBody>
          <a:bodyPr lIns="0" tIns="0" rIns="0" bIns="0">
            <a:normAutofit/>
          </a:bodyPr>
          <a:lstStyle/>
          <a:p>
            <a:endParaRPr lang="de-DE" sz="3200" b="0" strike="noStrike" spc="-1">
              <a:latin typeface="Arial"/>
            </a:endParaRPr>
          </a:p>
        </p:txBody>
      </p:sp>
      <p:sp>
        <p:nvSpPr>
          <p:cNvPr id="75" name="PlaceHolder 6"/>
          <p:cNvSpPr>
            <a:spLocks noGrp="1"/>
          </p:cNvSpPr>
          <p:nvPr>
            <p:ph type="body"/>
          </p:nvPr>
        </p:nvSpPr>
        <p:spPr>
          <a:xfrm>
            <a:off x="4320000" y="3682080"/>
            <a:ext cx="3533400" cy="1896840"/>
          </a:xfrm>
          <a:prstGeom prst="rect">
            <a:avLst/>
          </a:prstGeom>
        </p:spPr>
        <p:txBody>
          <a:bodyPr lIns="0" tIns="0" rIns="0" bIns="0">
            <a:normAutofit/>
          </a:bodyPr>
          <a:lstStyle/>
          <a:p>
            <a:endParaRPr lang="de-DE" sz="3200" b="0" strike="noStrike" spc="-1">
              <a:latin typeface="Arial"/>
            </a:endParaRPr>
          </a:p>
        </p:txBody>
      </p:sp>
      <p:sp>
        <p:nvSpPr>
          <p:cNvPr id="76" name="PlaceHolder 7"/>
          <p:cNvSpPr>
            <a:spLocks noGrp="1"/>
          </p:cNvSpPr>
          <p:nvPr>
            <p:ph type="body"/>
          </p:nvPr>
        </p:nvSpPr>
        <p:spPr>
          <a:xfrm>
            <a:off x="8030520" y="3682080"/>
            <a:ext cx="3533400" cy="1896840"/>
          </a:xfrm>
          <a:prstGeom prst="rect">
            <a:avLst/>
          </a:prstGeom>
        </p:spPr>
        <p:txBody>
          <a:bodyPr lIns="0" tIns="0" rIns="0" bIns="0">
            <a:normAutofit/>
          </a:bodyPr>
          <a:lstStyle/>
          <a:p>
            <a:endParaRPr lang="de-DE" sz="3200" b="0" strike="noStrike" spc="-1">
              <a:latin typeface="Aria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79" name="PlaceHolder 1"/>
          <p:cNvSpPr>
            <a:spLocks noGrp="1"/>
          </p:cNvSpPr>
          <p:nvPr>
            <p:ph type="title"/>
          </p:nvPr>
        </p:nvSpPr>
        <p:spPr>
          <a:xfrm>
            <a:off x="609480" y="273600"/>
            <a:ext cx="10973520" cy="1144800"/>
          </a:xfrm>
          <a:prstGeom prst="rect">
            <a:avLst/>
          </a:prstGeom>
        </p:spPr>
        <p:txBody>
          <a:bodyPr lIns="0" tIns="0" rIns="0" bIns="0" anchor="ctr">
            <a:noAutofit/>
          </a:bodyPr>
          <a:lstStyle/>
          <a:p>
            <a:pPr algn="ctr"/>
            <a:endParaRPr lang="de-DE" sz="4400" b="0" strike="noStrike" spc="-1">
              <a:latin typeface="Arial"/>
            </a:endParaRPr>
          </a:p>
        </p:txBody>
      </p:sp>
      <p:sp>
        <p:nvSpPr>
          <p:cNvPr id="80" name="PlaceHolder 2"/>
          <p:cNvSpPr>
            <a:spLocks noGrp="1"/>
          </p:cNvSpPr>
          <p:nvPr>
            <p:ph type="subTitle"/>
          </p:nvPr>
        </p:nvSpPr>
        <p:spPr>
          <a:xfrm>
            <a:off x="609480" y="1604520"/>
            <a:ext cx="10973520" cy="3977280"/>
          </a:xfrm>
          <a:prstGeom prst="rect">
            <a:avLst/>
          </a:prstGeom>
        </p:spPr>
        <p:txBody>
          <a:bodyPr lIns="0" tIns="0" rIns="0" bIns="0" anchor="ctr">
            <a:noAutofit/>
          </a:bodyPr>
          <a:lstStyle/>
          <a:p>
            <a:pPr algn="ctr"/>
            <a:endParaRPr lang="de-DE" sz="3200" b="0" strike="noStrike" spc="-1">
              <a:latin typeface="Aria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81" name="PlaceHolder 1"/>
          <p:cNvSpPr>
            <a:spLocks noGrp="1"/>
          </p:cNvSpPr>
          <p:nvPr>
            <p:ph type="title"/>
          </p:nvPr>
        </p:nvSpPr>
        <p:spPr>
          <a:xfrm>
            <a:off x="609480" y="273600"/>
            <a:ext cx="10973520" cy="1144800"/>
          </a:xfrm>
          <a:prstGeom prst="rect">
            <a:avLst/>
          </a:prstGeom>
        </p:spPr>
        <p:txBody>
          <a:bodyPr lIns="0" tIns="0" rIns="0" bIns="0" anchor="ctr">
            <a:noAutofit/>
          </a:bodyPr>
          <a:lstStyle/>
          <a:p>
            <a:pPr algn="ctr"/>
            <a:endParaRPr lang="de-DE" sz="4400" b="0" strike="noStrike" spc="-1">
              <a:latin typeface="Arial"/>
            </a:endParaRPr>
          </a:p>
        </p:txBody>
      </p:sp>
      <p:sp>
        <p:nvSpPr>
          <p:cNvPr id="82" name="PlaceHolder 2"/>
          <p:cNvSpPr>
            <a:spLocks noGrp="1"/>
          </p:cNvSpPr>
          <p:nvPr>
            <p:ph type="body"/>
          </p:nvPr>
        </p:nvSpPr>
        <p:spPr>
          <a:xfrm>
            <a:off x="609480" y="1604520"/>
            <a:ext cx="10973520" cy="3977280"/>
          </a:xfrm>
          <a:prstGeom prst="rect">
            <a:avLst/>
          </a:prstGeom>
        </p:spPr>
        <p:txBody>
          <a:bodyPr lIns="0" tIns="0" rIns="0" bIns="0">
            <a:normAutofit/>
          </a:bodyPr>
          <a:lstStyle/>
          <a:p>
            <a:endParaRPr lang="de-DE" sz="3200" b="0" strike="noStrike" spc="-1">
              <a:latin typeface="Aria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83" name="PlaceHolder 1"/>
          <p:cNvSpPr>
            <a:spLocks noGrp="1"/>
          </p:cNvSpPr>
          <p:nvPr>
            <p:ph type="title"/>
          </p:nvPr>
        </p:nvSpPr>
        <p:spPr>
          <a:xfrm>
            <a:off x="609480" y="273600"/>
            <a:ext cx="10973520" cy="1144800"/>
          </a:xfrm>
          <a:prstGeom prst="rect">
            <a:avLst/>
          </a:prstGeom>
        </p:spPr>
        <p:txBody>
          <a:bodyPr lIns="0" tIns="0" rIns="0" bIns="0" anchor="ctr">
            <a:noAutofit/>
          </a:bodyPr>
          <a:lstStyle/>
          <a:p>
            <a:pPr algn="ctr"/>
            <a:endParaRPr lang="de-DE" sz="4400" b="0" strike="noStrike" spc="-1">
              <a:latin typeface="Arial"/>
            </a:endParaRPr>
          </a:p>
        </p:txBody>
      </p:sp>
      <p:sp>
        <p:nvSpPr>
          <p:cNvPr id="84" name="PlaceHolder 2"/>
          <p:cNvSpPr>
            <a:spLocks noGrp="1"/>
          </p:cNvSpPr>
          <p:nvPr>
            <p:ph type="body"/>
          </p:nvPr>
        </p:nvSpPr>
        <p:spPr>
          <a:xfrm>
            <a:off x="609480" y="1604520"/>
            <a:ext cx="5355000" cy="3977280"/>
          </a:xfrm>
          <a:prstGeom prst="rect">
            <a:avLst/>
          </a:prstGeom>
        </p:spPr>
        <p:txBody>
          <a:bodyPr lIns="0" tIns="0" rIns="0" bIns="0">
            <a:normAutofit/>
          </a:bodyPr>
          <a:lstStyle/>
          <a:p>
            <a:endParaRPr lang="de-DE" sz="3200" b="0" strike="noStrike" spc="-1">
              <a:latin typeface="Arial"/>
            </a:endParaRPr>
          </a:p>
        </p:txBody>
      </p:sp>
      <p:sp>
        <p:nvSpPr>
          <p:cNvPr id="85" name="PlaceHolder 3"/>
          <p:cNvSpPr>
            <a:spLocks noGrp="1"/>
          </p:cNvSpPr>
          <p:nvPr>
            <p:ph type="body"/>
          </p:nvPr>
        </p:nvSpPr>
        <p:spPr>
          <a:xfrm>
            <a:off x="6232680" y="1604520"/>
            <a:ext cx="5355000" cy="3977280"/>
          </a:xfrm>
          <a:prstGeom prst="rect">
            <a:avLst/>
          </a:prstGeom>
        </p:spPr>
        <p:txBody>
          <a:bodyPr lIns="0" tIns="0" rIns="0" bIns="0">
            <a:normAutofit/>
          </a:bodyPr>
          <a:lstStyle/>
          <a:p>
            <a:endParaRPr lang="de-DE" sz="3200" b="0" strike="noStrike" spc="-1">
              <a:latin typeface="Aria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6" name="PlaceHolder 1"/>
          <p:cNvSpPr>
            <a:spLocks noGrp="1"/>
          </p:cNvSpPr>
          <p:nvPr>
            <p:ph type="title"/>
          </p:nvPr>
        </p:nvSpPr>
        <p:spPr>
          <a:xfrm>
            <a:off x="609480" y="273600"/>
            <a:ext cx="10973520" cy="1144800"/>
          </a:xfrm>
          <a:prstGeom prst="rect">
            <a:avLst/>
          </a:prstGeom>
        </p:spPr>
        <p:txBody>
          <a:bodyPr lIns="0" tIns="0" rIns="0" bIns="0" anchor="ctr">
            <a:noAutofit/>
          </a:bodyPr>
          <a:lstStyle/>
          <a:p>
            <a:pPr algn="ctr"/>
            <a:endParaRPr lang="de-DE" sz="4400" b="0" strike="noStrike" spc="-1">
              <a:latin typeface="Aria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87" name="PlaceHolder 1"/>
          <p:cNvSpPr>
            <a:spLocks noGrp="1"/>
          </p:cNvSpPr>
          <p:nvPr>
            <p:ph type="subTitle"/>
          </p:nvPr>
        </p:nvSpPr>
        <p:spPr>
          <a:xfrm>
            <a:off x="609480" y="273600"/>
            <a:ext cx="10973520" cy="5307840"/>
          </a:xfrm>
          <a:prstGeom prst="rect">
            <a:avLst/>
          </a:prstGeom>
        </p:spPr>
        <p:txBody>
          <a:bodyPr lIns="0" tIns="0" rIns="0" bIns="0" anchor="ctr">
            <a:noAutofit/>
          </a:bodyPr>
          <a:lstStyle/>
          <a:p>
            <a:pPr algn="ctr"/>
            <a:endParaRPr lang="de-DE" sz="3200" b="0" strike="noStrike" spc="-1">
              <a:latin typeface="Aria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88" name="PlaceHolder 1"/>
          <p:cNvSpPr>
            <a:spLocks noGrp="1"/>
          </p:cNvSpPr>
          <p:nvPr>
            <p:ph type="title"/>
          </p:nvPr>
        </p:nvSpPr>
        <p:spPr>
          <a:xfrm>
            <a:off x="609480" y="273600"/>
            <a:ext cx="10973520" cy="1144800"/>
          </a:xfrm>
          <a:prstGeom prst="rect">
            <a:avLst/>
          </a:prstGeom>
        </p:spPr>
        <p:txBody>
          <a:bodyPr lIns="0" tIns="0" rIns="0" bIns="0" anchor="ctr">
            <a:noAutofit/>
          </a:bodyPr>
          <a:lstStyle/>
          <a:p>
            <a:pPr algn="ctr"/>
            <a:endParaRPr lang="de-DE" sz="4400" b="0" strike="noStrike" spc="-1">
              <a:latin typeface="Arial"/>
            </a:endParaRPr>
          </a:p>
        </p:txBody>
      </p:sp>
      <p:sp>
        <p:nvSpPr>
          <p:cNvPr id="89" name="PlaceHolder 2"/>
          <p:cNvSpPr>
            <a:spLocks noGrp="1"/>
          </p:cNvSpPr>
          <p:nvPr>
            <p:ph type="body"/>
          </p:nvPr>
        </p:nvSpPr>
        <p:spPr>
          <a:xfrm>
            <a:off x="609480" y="1604520"/>
            <a:ext cx="5355000" cy="1896840"/>
          </a:xfrm>
          <a:prstGeom prst="rect">
            <a:avLst/>
          </a:prstGeom>
        </p:spPr>
        <p:txBody>
          <a:bodyPr lIns="0" tIns="0" rIns="0" bIns="0">
            <a:normAutofit/>
          </a:bodyPr>
          <a:lstStyle/>
          <a:p>
            <a:endParaRPr lang="de-DE" sz="3200" b="0" strike="noStrike" spc="-1">
              <a:latin typeface="Arial"/>
            </a:endParaRPr>
          </a:p>
        </p:txBody>
      </p:sp>
      <p:sp>
        <p:nvSpPr>
          <p:cNvPr id="90" name="PlaceHolder 3"/>
          <p:cNvSpPr>
            <a:spLocks noGrp="1"/>
          </p:cNvSpPr>
          <p:nvPr>
            <p:ph type="body"/>
          </p:nvPr>
        </p:nvSpPr>
        <p:spPr>
          <a:xfrm>
            <a:off x="6232680" y="1604520"/>
            <a:ext cx="5355000" cy="3977280"/>
          </a:xfrm>
          <a:prstGeom prst="rect">
            <a:avLst/>
          </a:prstGeom>
        </p:spPr>
        <p:txBody>
          <a:bodyPr lIns="0" tIns="0" rIns="0" bIns="0">
            <a:normAutofit/>
          </a:bodyPr>
          <a:lstStyle/>
          <a:p>
            <a:endParaRPr lang="de-DE" sz="3200" b="0" strike="noStrike" spc="-1">
              <a:latin typeface="Arial"/>
            </a:endParaRPr>
          </a:p>
        </p:txBody>
      </p:sp>
      <p:sp>
        <p:nvSpPr>
          <p:cNvPr id="91" name="PlaceHolder 4"/>
          <p:cNvSpPr>
            <a:spLocks noGrp="1"/>
          </p:cNvSpPr>
          <p:nvPr>
            <p:ph type="body"/>
          </p:nvPr>
        </p:nvSpPr>
        <p:spPr>
          <a:xfrm>
            <a:off x="609480" y="3682080"/>
            <a:ext cx="5355000" cy="1896840"/>
          </a:xfrm>
          <a:prstGeom prst="rect">
            <a:avLst/>
          </a:prstGeom>
        </p:spPr>
        <p:txBody>
          <a:bodyPr lIns="0" tIns="0" rIns="0" bIns="0">
            <a:normAutofit/>
          </a:bodyPr>
          <a:lstStyle/>
          <a:p>
            <a:endParaRPr lang="de-DE" sz="3200" b="0" strike="noStrike" spc="-1">
              <a:latin typeface="Aria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92" name="PlaceHolder 1"/>
          <p:cNvSpPr>
            <a:spLocks noGrp="1"/>
          </p:cNvSpPr>
          <p:nvPr>
            <p:ph type="title"/>
          </p:nvPr>
        </p:nvSpPr>
        <p:spPr>
          <a:xfrm>
            <a:off x="609480" y="273600"/>
            <a:ext cx="10973520" cy="1144800"/>
          </a:xfrm>
          <a:prstGeom prst="rect">
            <a:avLst/>
          </a:prstGeom>
        </p:spPr>
        <p:txBody>
          <a:bodyPr lIns="0" tIns="0" rIns="0" bIns="0" anchor="ctr">
            <a:noAutofit/>
          </a:bodyPr>
          <a:lstStyle/>
          <a:p>
            <a:pPr algn="ctr"/>
            <a:endParaRPr lang="de-DE" sz="4400" b="0" strike="noStrike" spc="-1">
              <a:latin typeface="Arial"/>
            </a:endParaRPr>
          </a:p>
        </p:txBody>
      </p:sp>
      <p:sp>
        <p:nvSpPr>
          <p:cNvPr id="93" name="PlaceHolder 2"/>
          <p:cNvSpPr>
            <a:spLocks noGrp="1"/>
          </p:cNvSpPr>
          <p:nvPr>
            <p:ph type="body"/>
          </p:nvPr>
        </p:nvSpPr>
        <p:spPr>
          <a:xfrm>
            <a:off x="609480" y="1604520"/>
            <a:ext cx="5355000" cy="3977280"/>
          </a:xfrm>
          <a:prstGeom prst="rect">
            <a:avLst/>
          </a:prstGeom>
        </p:spPr>
        <p:txBody>
          <a:bodyPr lIns="0" tIns="0" rIns="0" bIns="0">
            <a:normAutofit/>
          </a:bodyPr>
          <a:lstStyle/>
          <a:p>
            <a:endParaRPr lang="de-DE" sz="3200" b="0" strike="noStrike" spc="-1">
              <a:latin typeface="Arial"/>
            </a:endParaRPr>
          </a:p>
        </p:txBody>
      </p:sp>
      <p:sp>
        <p:nvSpPr>
          <p:cNvPr id="94" name="PlaceHolder 3"/>
          <p:cNvSpPr>
            <a:spLocks noGrp="1"/>
          </p:cNvSpPr>
          <p:nvPr>
            <p:ph type="body"/>
          </p:nvPr>
        </p:nvSpPr>
        <p:spPr>
          <a:xfrm>
            <a:off x="6232680" y="1604520"/>
            <a:ext cx="5355000" cy="1896840"/>
          </a:xfrm>
          <a:prstGeom prst="rect">
            <a:avLst/>
          </a:prstGeom>
        </p:spPr>
        <p:txBody>
          <a:bodyPr lIns="0" tIns="0" rIns="0" bIns="0">
            <a:normAutofit/>
          </a:bodyPr>
          <a:lstStyle/>
          <a:p>
            <a:endParaRPr lang="de-DE" sz="3200" b="0" strike="noStrike" spc="-1">
              <a:latin typeface="Arial"/>
            </a:endParaRPr>
          </a:p>
        </p:txBody>
      </p:sp>
      <p:sp>
        <p:nvSpPr>
          <p:cNvPr id="95" name="PlaceHolder 4"/>
          <p:cNvSpPr>
            <a:spLocks noGrp="1"/>
          </p:cNvSpPr>
          <p:nvPr>
            <p:ph type="body"/>
          </p:nvPr>
        </p:nvSpPr>
        <p:spPr>
          <a:xfrm>
            <a:off x="6232680" y="3682080"/>
            <a:ext cx="5355000" cy="1896840"/>
          </a:xfrm>
          <a:prstGeom prst="rect">
            <a:avLst/>
          </a:prstGeom>
        </p:spPr>
        <p:txBody>
          <a:bodyPr lIns="0" tIns="0" rIns="0" bIns="0">
            <a:normAutofit/>
          </a:bodyPr>
          <a:lstStyle/>
          <a:p>
            <a:endParaRPr lang="de-DE" sz="3200" b="0" strike="noStrike" spc="-1">
              <a:latin typeface="Aria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96" name="PlaceHolder 1"/>
          <p:cNvSpPr>
            <a:spLocks noGrp="1"/>
          </p:cNvSpPr>
          <p:nvPr>
            <p:ph type="title"/>
          </p:nvPr>
        </p:nvSpPr>
        <p:spPr>
          <a:xfrm>
            <a:off x="609480" y="273600"/>
            <a:ext cx="10973520" cy="1144800"/>
          </a:xfrm>
          <a:prstGeom prst="rect">
            <a:avLst/>
          </a:prstGeom>
        </p:spPr>
        <p:txBody>
          <a:bodyPr lIns="0" tIns="0" rIns="0" bIns="0" anchor="ctr">
            <a:noAutofit/>
          </a:bodyPr>
          <a:lstStyle/>
          <a:p>
            <a:pPr algn="ctr"/>
            <a:endParaRPr lang="de-DE" sz="4400" b="0" strike="noStrike" spc="-1">
              <a:latin typeface="Arial"/>
            </a:endParaRPr>
          </a:p>
        </p:txBody>
      </p:sp>
      <p:sp>
        <p:nvSpPr>
          <p:cNvPr id="97" name="PlaceHolder 2"/>
          <p:cNvSpPr>
            <a:spLocks noGrp="1"/>
          </p:cNvSpPr>
          <p:nvPr>
            <p:ph type="body"/>
          </p:nvPr>
        </p:nvSpPr>
        <p:spPr>
          <a:xfrm>
            <a:off x="609480" y="1604520"/>
            <a:ext cx="5355000" cy="1896840"/>
          </a:xfrm>
          <a:prstGeom prst="rect">
            <a:avLst/>
          </a:prstGeom>
        </p:spPr>
        <p:txBody>
          <a:bodyPr lIns="0" tIns="0" rIns="0" bIns="0">
            <a:normAutofit/>
          </a:bodyPr>
          <a:lstStyle/>
          <a:p>
            <a:endParaRPr lang="de-DE" sz="3200" b="0" strike="noStrike" spc="-1">
              <a:latin typeface="Arial"/>
            </a:endParaRPr>
          </a:p>
        </p:txBody>
      </p:sp>
      <p:sp>
        <p:nvSpPr>
          <p:cNvPr id="98" name="PlaceHolder 3"/>
          <p:cNvSpPr>
            <a:spLocks noGrp="1"/>
          </p:cNvSpPr>
          <p:nvPr>
            <p:ph type="body"/>
          </p:nvPr>
        </p:nvSpPr>
        <p:spPr>
          <a:xfrm>
            <a:off x="6232680" y="1604520"/>
            <a:ext cx="5355000" cy="1896840"/>
          </a:xfrm>
          <a:prstGeom prst="rect">
            <a:avLst/>
          </a:prstGeom>
        </p:spPr>
        <p:txBody>
          <a:bodyPr lIns="0" tIns="0" rIns="0" bIns="0">
            <a:normAutofit/>
          </a:bodyPr>
          <a:lstStyle/>
          <a:p>
            <a:endParaRPr lang="de-DE" sz="3200" b="0" strike="noStrike" spc="-1">
              <a:latin typeface="Arial"/>
            </a:endParaRPr>
          </a:p>
        </p:txBody>
      </p:sp>
      <p:sp>
        <p:nvSpPr>
          <p:cNvPr id="99" name="PlaceHolder 4"/>
          <p:cNvSpPr>
            <a:spLocks noGrp="1"/>
          </p:cNvSpPr>
          <p:nvPr>
            <p:ph type="body"/>
          </p:nvPr>
        </p:nvSpPr>
        <p:spPr>
          <a:xfrm>
            <a:off x="609480" y="3682080"/>
            <a:ext cx="10973520" cy="1896840"/>
          </a:xfrm>
          <a:prstGeom prst="rect">
            <a:avLst/>
          </a:prstGeom>
        </p:spPr>
        <p:txBody>
          <a:bodyPr lIns="0" tIns="0" rIns="0" bIns="0">
            <a:normAutofit/>
          </a:bodyPr>
          <a:lstStyle/>
          <a:p>
            <a:endParaRPr lang="de-DE" sz="3200" b="0" strike="noStrike" spc="-1">
              <a:latin typeface="Aria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00" name="PlaceHolder 1"/>
          <p:cNvSpPr>
            <a:spLocks noGrp="1"/>
          </p:cNvSpPr>
          <p:nvPr>
            <p:ph type="title"/>
          </p:nvPr>
        </p:nvSpPr>
        <p:spPr>
          <a:xfrm>
            <a:off x="609480" y="273600"/>
            <a:ext cx="10973520" cy="1144800"/>
          </a:xfrm>
          <a:prstGeom prst="rect">
            <a:avLst/>
          </a:prstGeom>
        </p:spPr>
        <p:txBody>
          <a:bodyPr lIns="0" tIns="0" rIns="0" bIns="0" anchor="ctr">
            <a:noAutofit/>
          </a:bodyPr>
          <a:lstStyle/>
          <a:p>
            <a:pPr algn="ctr"/>
            <a:endParaRPr lang="de-DE" sz="4400" b="0" strike="noStrike" spc="-1">
              <a:latin typeface="Arial"/>
            </a:endParaRPr>
          </a:p>
        </p:txBody>
      </p:sp>
      <p:sp>
        <p:nvSpPr>
          <p:cNvPr id="101" name="PlaceHolder 2"/>
          <p:cNvSpPr>
            <a:spLocks noGrp="1"/>
          </p:cNvSpPr>
          <p:nvPr>
            <p:ph type="body"/>
          </p:nvPr>
        </p:nvSpPr>
        <p:spPr>
          <a:xfrm>
            <a:off x="609480" y="1604520"/>
            <a:ext cx="10973520" cy="1896840"/>
          </a:xfrm>
          <a:prstGeom prst="rect">
            <a:avLst/>
          </a:prstGeom>
        </p:spPr>
        <p:txBody>
          <a:bodyPr lIns="0" tIns="0" rIns="0" bIns="0">
            <a:normAutofit/>
          </a:bodyPr>
          <a:lstStyle/>
          <a:p>
            <a:endParaRPr lang="de-DE" sz="3200" b="0" strike="noStrike" spc="-1">
              <a:latin typeface="Arial"/>
            </a:endParaRPr>
          </a:p>
        </p:txBody>
      </p:sp>
      <p:sp>
        <p:nvSpPr>
          <p:cNvPr id="102" name="PlaceHolder 3"/>
          <p:cNvSpPr>
            <a:spLocks noGrp="1"/>
          </p:cNvSpPr>
          <p:nvPr>
            <p:ph type="body"/>
          </p:nvPr>
        </p:nvSpPr>
        <p:spPr>
          <a:xfrm>
            <a:off x="609480" y="3682080"/>
            <a:ext cx="10973520" cy="1896840"/>
          </a:xfrm>
          <a:prstGeom prst="rect">
            <a:avLst/>
          </a:prstGeom>
        </p:spPr>
        <p:txBody>
          <a:bodyPr lIns="0" tIns="0" rIns="0" bIns="0">
            <a:normAutofit/>
          </a:bodyPr>
          <a:lstStyle/>
          <a:p>
            <a:endParaRPr lang="de-DE" sz="3200" b="0" strike="noStrike" spc="-1">
              <a:latin typeface="Aria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03" name="PlaceHolder 1"/>
          <p:cNvSpPr>
            <a:spLocks noGrp="1"/>
          </p:cNvSpPr>
          <p:nvPr>
            <p:ph type="title"/>
          </p:nvPr>
        </p:nvSpPr>
        <p:spPr>
          <a:xfrm>
            <a:off x="609480" y="273600"/>
            <a:ext cx="10973520" cy="1144800"/>
          </a:xfrm>
          <a:prstGeom prst="rect">
            <a:avLst/>
          </a:prstGeom>
        </p:spPr>
        <p:txBody>
          <a:bodyPr lIns="0" tIns="0" rIns="0" bIns="0" anchor="ctr">
            <a:noAutofit/>
          </a:bodyPr>
          <a:lstStyle/>
          <a:p>
            <a:pPr algn="ctr"/>
            <a:endParaRPr lang="de-DE" sz="4400" b="0" strike="noStrike" spc="-1">
              <a:latin typeface="Arial"/>
            </a:endParaRPr>
          </a:p>
        </p:txBody>
      </p:sp>
      <p:sp>
        <p:nvSpPr>
          <p:cNvPr id="104" name="PlaceHolder 2"/>
          <p:cNvSpPr>
            <a:spLocks noGrp="1"/>
          </p:cNvSpPr>
          <p:nvPr>
            <p:ph type="body"/>
          </p:nvPr>
        </p:nvSpPr>
        <p:spPr>
          <a:xfrm>
            <a:off x="609480" y="1604520"/>
            <a:ext cx="5355000" cy="1896840"/>
          </a:xfrm>
          <a:prstGeom prst="rect">
            <a:avLst/>
          </a:prstGeom>
        </p:spPr>
        <p:txBody>
          <a:bodyPr lIns="0" tIns="0" rIns="0" bIns="0">
            <a:normAutofit/>
          </a:bodyPr>
          <a:lstStyle/>
          <a:p>
            <a:endParaRPr lang="de-DE" sz="3200" b="0" strike="noStrike" spc="-1">
              <a:latin typeface="Arial"/>
            </a:endParaRPr>
          </a:p>
        </p:txBody>
      </p:sp>
      <p:sp>
        <p:nvSpPr>
          <p:cNvPr id="105" name="PlaceHolder 3"/>
          <p:cNvSpPr>
            <a:spLocks noGrp="1"/>
          </p:cNvSpPr>
          <p:nvPr>
            <p:ph type="body"/>
          </p:nvPr>
        </p:nvSpPr>
        <p:spPr>
          <a:xfrm>
            <a:off x="6232680" y="1604520"/>
            <a:ext cx="5355000" cy="1896840"/>
          </a:xfrm>
          <a:prstGeom prst="rect">
            <a:avLst/>
          </a:prstGeom>
        </p:spPr>
        <p:txBody>
          <a:bodyPr lIns="0" tIns="0" rIns="0" bIns="0">
            <a:normAutofit/>
          </a:bodyPr>
          <a:lstStyle/>
          <a:p>
            <a:endParaRPr lang="de-DE" sz="3200" b="0" strike="noStrike" spc="-1">
              <a:latin typeface="Arial"/>
            </a:endParaRPr>
          </a:p>
        </p:txBody>
      </p:sp>
      <p:sp>
        <p:nvSpPr>
          <p:cNvPr id="106" name="PlaceHolder 4"/>
          <p:cNvSpPr>
            <a:spLocks noGrp="1"/>
          </p:cNvSpPr>
          <p:nvPr>
            <p:ph type="body"/>
          </p:nvPr>
        </p:nvSpPr>
        <p:spPr>
          <a:xfrm>
            <a:off x="609480" y="3682080"/>
            <a:ext cx="5355000" cy="1896840"/>
          </a:xfrm>
          <a:prstGeom prst="rect">
            <a:avLst/>
          </a:prstGeom>
        </p:spPr>
        <p:txBody>
          <a:bodyPr lIns="0" tIns="0" rIns="0" bIns="0">
            <a:normAutofit/>
          </a:bodyPr>
          <a:lstStyle/>
          <a:p>
            <a:endParaRPr lang="de-DE" sz="3200" b="0" strike="noStrike" spc="-1">
              <a:latin typeface="Arial"/>
            </a:endParaRPr>
          </a:p>
        </p:txBody>
      </p:sp>
      <p:sp>
        <p:nvSpPr>
          <p:cNvPr id="107" name="PlaceHolder 5"/>
          <p:cNvSpPr>
            <a:spLocks noGrp="1"/>
          </p:cNvSpPr>
          <p:nvPr>
            <p:ph type="body"/>
          </p:nvPr>
        </p:nvSpPr>
        <p:spPr>
          <a:xfrm>
            <a:off x="6232680" y="3682080"/>
            <a:ext cx="5355000" cy="1896840"/>
          </a:xfrm>
          <a:prstGeom prst="rect">
            <a:avLst/>
          </a:prstGeom>
        </p:spPr>
        <p:txBody>
          <a:bodyPr lIns="0" tIns="0" rIns="0" bIns="0">
            <a:normAutofit/>
          </a:bodyPr>
          <a:lstStyle/>
          <a:p>
            <a:endParaRPr lang="de-DE" sz="3200" b="0" strike="noStrike" spc="-1">
              <a:latin typeface="Aria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08" name="PlaceHolder 1"/>
          <p:cNvSpPr>
            <a:spLocks noGrp="1"/>
          </p:cNvSpPr>
          <p:nvPr>
            <p:ph type="title"/>
          </p:nvPr>
        </p:nvSpPr>
        <p:spPr>
          <a:xfrm>
            <a:off x="609480" y="273600"/>
            <a:ext cx="10973520" cy="1144800"/>
          </a:xfrm>
          <a:prstGeom prst="rect">
            <a:avLst/>
          </a:prstGeom>
        </p:spPr>
        <p:txBody>
          <a:bodyPr lIns="0" tIns="0" rIns="0" bIns="0" anchor="ctr">
            <a:noAutofit/>
          </a:bodyPr>
          <a:lstStyle/>
          <a:p>
            <a:pPr algn="ctr"/>
            <a:endParaRPr lang="de-DE" sz="4400" b="0" strike="noStrike" spc="-1">
              <a:latin typeface="Arial"/>
            </a:endParaRPr>
          </a:p>
        </p:txBody>
      </p:sp>
      <p:sp>
        <p:nvSpPr>
          <p:cNvPr id="109" name="PlaceHolder 2"/>
          <p:cNvSpPr>
            <a:spLocks noGrp="1"/>
          </p:cNvSpPr>
          <p:nvPr>
            <p:ph type="body"/>
          </p:nvPr>
        </p:nvSpPr>
        <p:spPr>
          <a:xfrm>
            <a:off x="609480" y="1604520"/>
            <a:ext cx="3533400" cy="1896840"/>
          </a:xfrm>
          <a:prstGeom prst="rect">
            <a:avLst/>
          </a:prstGeom>
        </p:spPr>
        <p:txBody>
          <a:bodyPr lIns="0" tIns="0" rIns="0" bIns="0">
            <a:normAutofit/>
          </a:bodyPr>
          <a:lstStyle/>
          <a:p>
            <a:endParaRPr lang="de-DE" sz="3200" b="0" strike="noStrike" spc="-1">
              <a:latin typeface="Arial"/>
            </a:endParaRPr>
          </a:p>
        </p:txBody>
      </p:sp>
      <p:sp>
        <p:nvSpPr>
          <p:cNvPr id="110" name="PlaceHolder 3"/>
          <p:cNvSpPr>
            <a:spLocks noGrp="1"/>
          </p:cNvSpPr>
          <p:nvPr>
            <p:ph type="body"/>
          </p:nvPr>
        </p:nvSpPr>
        <p:spPr>
          <a:xfrm>
            <a:off x="4320000" y="1604520"/>
            <a:ext cx="3533400" cy="1896840"/>
          </a:xfrm>
          <a:prstGeom prst="rect">
            <a:avLst/>
          </a:prstGeom>
        </p:spPr>
        <p:txBody>
          <a:bodyPr lIns="0" tIns="0" rIns="0" bIns="0">
            <a:normAutofit/>
          </a:bodyPr>
          <a:lstStyle/>
          <a:p>
            <a:endParaRPr lang="de-DE" sz="3200" b="0" strike="noStrike" spc="-1">
              <a:latin typeface="Arial"/>
            </a:endParaRPr>
          </a:p>
        </p:txBody>
      </p:sp>
      <p:sp>
        <p:nvSpPr>
          <p:cNvPr id="111" name="PlaceHolder 4"/>
          <p:cNvSpPr>
            <a:spLocks noGrp="1"/>
          </p:cNvSpPr>
          <p:nvPr>
            <p:ph type="body"/>
          </p:nvPr>
        </p:nvSpPr>
        <p:spPr>
          <a:xfrm>
            <a:off x="8030520" y="1604520"/>
            <a:ext cx="3533400" cy="1896840"/>
          </a:xfrm>
          <a:prstGeom prst="rect">
            <a:avLst/>
          </a:prstGeom>
        </p:spPr>
        <p:txBody>
          <a:bodyPr lIns="0" tIns="0" rIns="0" bIns="0">
            <a:normAutofit/>
          </a:bodyPr>
          <a:lstStyle/>
          <a:p>
            <a:endParaRPr lang="de-DE" sz="3200" b="0" strike="noStrike" spc="-1">
              <a:latin typeface="Arial"/>
            </a:endParaRPr>
          </a:p>
        </p:txBody>
      </p:sp>
      <p:sp>
        <p:nvSpPr>
          <p:cNvPr id="112" name="PlaceHolder 5"/>
          <p:cNvSpPr>
            <a:spLocks noGrp="1"/>
          </p:cNvSpPr>
          <p:nvPr>
            <p:ph type="body"/>
          </p:nvPr>
        </p:nvSpPr>
        <p:spPr>
          <a:xfrm>
            <a:off x="609480" y="3682080"/>
            <a:ext cx="3533400" cy="1896840"/>
          </a:xfrm>
          <a:prstGeom prst="rect">
            <a:avLst/>
          </a:prstGeom>
        </p:spPr>
        <p:txBody>
          <a:bodyPr lIns="0" tIns="0" rIns="0" bIns="0">
            <a:normAutofit/>
          </a:bodyPr>
          <a:lstStyle/>
          <a:p>
            <a:endParaRPr lang="de-DE" sz="3200" b="0" strike="noStrike" spc="-1">
              <a:latin typeface="Arial"/>
            </a:endParaRPr>
          </a:p>
        </p:txBody>
      </p:sp>
      <p:sp>
        <p:nvSpPr>
          <p:cNvPr id="113" name="PlaceHolder 6"/>
          <p:cNvSpPr>
            <a:spLocks noGrp="1"/>
          </p:cNvSpPr>
          <p:nvPr>
            <p:ph type="body"/>
          </p:nvPr>
        </p:nvSpPr>
        <p:spPr>
          <a:xfrm>
            <a:off x="4320000" y="3682080"/>
            <a:ext cx="3533400" cy="1896840"/>
          </a:xfrm>
          <a:prstGeom prst="rect">
            <a:avLst/>
          </a:prstGeom>
        </p:spPr>
        <p:txBody>
          <a:bodyPr lIns="0" tIns="0" rIns="0" bIns="0">
            <a:normAutofit/>
          </a:bodyPr>
          <a:lstStyle/>
          <a:p>
            <a:endParaRPr lang="de-DE" sz="3200" b="0" strike="noStrike" spc="-1">
              <a:latin typeface="Arial"/>
            </a:endParaRPr>
          </a:p>
        </p:txBody>
      </p:sp>
      <p:sp>
        <p:nvSpPr>
          <p:cNvPr id="114" name="PlaceHolder 7"/>
          <p:cNvSpPr>
            <a:spLocks noGrp="1"/>
          </p:cNvSpPr>
          <p:nvPr>
            <p:ph type="body"/>
          </p:nvPr>
        </p:nvSpPr>
        <p:spPr>
          <a:xfrm>
            <a:off x="8030520" y="3682080"/>
            <a:ext cx="3533400" cy="1896840"/>
          </a:xfrm>
          <a:prstGeom prst="rect">
            <a:avLst/>
          </a:prstGeom>
        </p:spPr>
        <p:txBody>
          <a:bodyPr lIns="0" tIns="0" rIns="0" bIns="0">
            <a:normAutofit/>
          </a:bodyPr>
          <a:lstStyle/>
          <a:p>
            <a:endParaRPr lang="de-DE" sz="3200" b="0" strike="noStrike" spc="-1">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609480" y="273600"/>
            <a:ext cx="10973520" cy="1144800"/>
          </a:xfrm>
          <a:prstGeom prst="rect">
            <a:avLst/>
          </a:prstGeom>
        </p:spPr>
        <p:txBody>
          <a:bodyPr lIns="0" tIns="0" rIns="0" bIns="0" anchor="ctr">
            <a:noAutofit/>
          </a:bodyPr>
          <a:lstStyle/>
          <a:p>
            <a:pPr algn="ctr"/>
            <a:r>
              <a:rPr lang="de-DE" sz="4400" b="0" strike="noStrike" spc="-1">
                <a:latin typeface="Arial"/>
              </a:rPr>
              <a:t>Format des Titeltextes durch Klicken bearbeiten</a:t>
            </a:r>
          </a:p>
        </p:txBody>
      </p:sp>
      <p:sp>
        <p:nvSpPr>
          <p:cNvPr id="3" name="PlaceHolder 2"/>
          <p:cNvSpPr>
            <a:spLocks noGrp="1"/>
          </p:cNvSpPr>
          <p:nvPr>
            <p:ph type="body"/>
          </p:nvPr>
        </p:nvSpPr>
        <p:spPr>
          <a:xfrm>
            <a:off x="609480" y="1604520"/>
            <a:ext cx="1097352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de-DE" sz="3200" b="0" strike="noStrike" spc="-1">
                <a:latin typeface="Arial"/>
              </a:rPr>
              <a:t>Format des Gliederungstextes durch Klicken bearbeiten</a:t>
            </a:r>
          </a:p>
          <a:p>
            <a:pPr marL="864000" lvl="1" indent="-324000">
              <a:spcBef>
                <a:spcPts val="1134"/>
              </a:spcBef>
              <a:buClr>
                <a:srgbClr val="000000"/>
              </a:buClr>
              <a:buSzPct val="75000"/>
              <a:buFont typeface="Symbol" charset="2"/>
              <a:buChar char=""/>
            </a:pPr>
            <a:r>
              <a:rPr lang="de-DE" sz="2800" b="0" strike="noStrike" spc="-1">
                <a:latin typeface="Arial"/>
              </a:rPr>
              <a:t>Zweite Gliederungsebene</a:t>
            </a:r>
          </a:p>
          <a:p>
            <a:pPr marL="1296000" lvl="2" indent="-288000">
              <a:spcBef>
                <a:spcPts val="850"/>
              </a:spcBef>
              <a:buClr>
                <a:srgbClr val="000000"/>
              </a:buClr>
              <a:buSzPct val="45000"/>
              <a:buFont typeface="Wingdings" charset="2"/>
              <a:buChar char=""/>
            </a:pPr>
            <a:r>
              <a:rPr lang="de-DE" sz="2400" b="0" strike="noStrike" spc="-1">
                <a:latin typeface="Arial"/>
              </a:rPr>
              <a:t>Dritte Gliederungsebene</a:t>
            </a:r>
          </a:p>
          <a:p>
            <a:pPr marL="1728000" lvl="3" indent="-216000">
              <a:spcBef>
                <a:spcPts val="567"/>
              </a:spcBef>
              <a:buClr>
                <a:srgbClr val="000000"/>
              </a:buClr>
              <a:buSzPct val="75000"/>
              <a:buFont typeface="Symbol" charset="2"/>
              <a:buChar char=""/>
            </a:pPr>
            <a:r>
              <a:rPr lang="de-DE" sz="2000" b="0" strike="noStrike" spc="-1">
                <a:latin typeface="Arial"/>
              </a:rPr>
              <a:t>Vierte Gliederungsebene</a:t>
            </a:r>
          </a:p>
          <a:p>
            <a:pPr marL="2160000" lvl="4" indent="-216000">
              <a:spcBef>
                <a:spcPts val="283"/>
              </a:spcBef>
              <a:buClr>
                <a:srgbClr val="000000"/>
              </a:buClr>
              <a:buSzPct val="45000"/>
              <a:buFont typeface="Wingdings" charset="2"/>
              <a:buChar char=""/>
            </a:pPr>
            <a:r>
              <a:rPr lang="de-DE" sz="2000" b="0" strike="noStrike" spc="-1">
                <a:latin typeface="Arial"/>
              </a:rPr>
              <a:t>Fünfte Gliederungsebene</a:t>
            </a:r>
          </a:p>
          <a:p>
            <a:pPr marL="2592000" lvl="5" indent="-216000">
              <a:spcBef>
                <a:spcPts val="283"/>
              </a:spcBef>
              <a:buClr>
                <a:srgbClr val="000000"/>
              </a:buClr>
              <a:buSzPct val="45000"/>
              <a:buFont typeface="Wingdings" charset="2"/>
              <a:buChar char=""/>
            </a:pPr>
            <a:r>
              <a:rPr lang="de-DE" sz="2000" b="0" strike="noStrike" spc="-1">
                <a:latin typeface="Arial"/>
              </a:rPr>
              <a:t>Sechste Gliederungsebene</a:t>
            </a:r>
          </a:p>
          <a:p>
            <a:pPr marL="3024000" lvl="6" indent="-216000">
              <a:spcBef>
                <a:spcPts val="283"/>
              </a:spcBef>
              <a:buClr>
                <a:srgbClr val="000000"/>
              </a:buClr>
              <a:buSzPct val="45000"/>
              <a:buFont typeface="Wingdings" charset="2"/>
              <a:buChar char=""/>
            </a:pPr>
            <a:r>
              <a:rPr lang="de-DE" sz="2000" b="0" strike="noStrike" spc="-1">
                <a:latin typeface="Arial"/>
              </a:rPr>
              <a:t>Siebte Gliederungsebene</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 name="PlaceHolder 1"/>
          <p:cNvSpPr>
            <a:spLocks noGrp="1"/>
          </p:cNvSpPr>
          <p:nvPr>
            <p:ph type="title"/>
          </p:nvPr>
        </p:nvSpPr>
        <p:spPr>
          <a:xfrm>
            <a:off x="609480" y="273600"/>
            <a:ext cx="10973160" cy="1144440"/>
          </a:xfrm>
          <a:prstGeom prst="rect">
            <a:avLst/>
          </a:prstGeom>
        </p:spPr>
        <p:txBody>
          <a:bodyPr lIns="0" tIns="0" rIns="0" bIns="0" anchor="ctr">
            <a:noAutofit/>
          </a:bodyPr>
          <a:lstStyle/>
          <a:p>
            <a:pPr algn="ctr"/>
            <a:r>
              <a:rPr lang="de-DE" sz="1800" b="0" strike="noStrike" spc="-1">
                <a:latin typeface="Arial"/>
              </a:rPr>
              <a:t>Format des Titeltextes durch Klicken bearbeiten</a:t>
            </a:r>
          </a:p>
        </p:txBody>
      </p:sp>
      <p:sp>
        <p:nvSpPr>
          <p:cNvPr id="39" name="PlaceHolder 2"/>
          <p:cNvSpPr>
            <a:spLocks noGrp="1"/>
          </p:cNvSpPr>
          <p:nvPr>
            <p:ph type="body"/>
          </p:nvPr>
        </p:nvSpPr>
        <p:spPr>
          <a:xfrm>
            <a:off x="609480" y="1604520"/>
            <a:ext cx="5354640" cy="3976920"/>
          </a:xfrm>
          <a:prstGeom prst="rect">
            <a:avLst/>
          </a:prstGeom>
        </p:spPr>
        <p:txBody>
          <a:bodyPr lIns="0" tIns="0" rIns="0" bIns="0">
            <a:normAutofit/>
          </a:bodyPr>
          <a:lstStyle/>
          <a:p>
            <a:pPr marL="432000" indent="-324000" algn="ctr">
              <a:spcBef>
                <a:spcPts val="1417"/>
              </a:spcBef>
              <a:buClr>
                <a:srgbClr val="000000"/>
              </a:buClr>
              <a:buSzPct val="45000"/>
              <a:buFont typeface="Wingdings" charset="2"/>
              <a:buChar char=""/>
            </a:pPr>
            <a:r>
              <a:rPr lang="de-DE" sz="1800" b="0" strike="noStrike" spc="-1">
                <a:latin typeface="Arial"/>
              </a:rPr>
              <a:t>Format des Gliederungstextes durch Klicken bearbeiten</a:t>
            </a:r>
          </a:p>
          <a:p>
            <a:pPr marL="864000" lvl="1" indent="-324000" algn="ctr">
              <a:spcBef>
                <a:spcPts val="1134"/>
              </a:spcBef>
              <a:buClr>
                <a:srgbClr val="000000"/>
              </a:buClr>
              <a:buSzPct val="75000"/>
              <a:buFont typeface="Symbol" charset="2"/>
              <a:buChar char=""/>
            </a:pPr>
            <a:r>
              <a:rPr lang="de-DE" sz="1800" b="0" strike="noStrike" spc="-1">
                <a:latin typeface="Arial"/>
              </a:rPr>
              <a:t>Zweite Gliederungsebene</a:t>
            </a:r>
          </a:p>
          <a:p>
            <a:pPr marL="1296000" lvl="2" indent="-288000" algn="ctr">
              <a:spcBef>
                <a:spcPts val="850"/>
              </a:spcBef>
              <a:buClr>
                <a:srgbClr val="000000"/>
              </a:buClr>
              <a:buSzPct val="45000"/>
              <a:buFont typeface="Wingdings" charset="2"/>
              <a:buChar char=""/>
            </a:pPr>
            <a:r>
              <a:rPr lang="de-DE" sz="1800" b="0" strike="noStrike" spc="-1">
                <a:latin typeface="Arial"/>
              </a:rPr>
              <a:t>Dritte Gliederungsebene</a:t>
            </a:r>
          </a:p>
          <a:p>
            <a:pPr marL="1728000" lvl="3" indent="-216000" algn="ctr">
              <a:spcBef>
                <a:spcPts val="567"/>
              </a:spcBef>
              <a:buClr>
                <a:srgbClr val="000000"/>
              </a:buClr>
              <a:buSzPct val="75000"/>
              <a:buFont typeface="Symbol" charset="2"/>
              <a:buChar char=""/>
            </a:pPr>
            <a:r>
              <a:rPr lang="de-DE" sz="1800" b="0" strike="noStrike" spc="-1">
                <a:latin typeface="Arial"/>
              </a:rPr>
              <a:t>Vierte Gliederungsebene</a:t>
            </a:r>
          </a:p>
          <a:p>
            <a:pPr marL="2160000" lvl="4" indent="-216000" algn="ctr">
              <a:spcBef>
                <a:spcPts val="283"/>
              </a:spcBef>
              <a:buClr>
                <a:srgbClr val="000000"/>
              </a:buClr>
              <a:buSzPct val="45000"/>
              <a:buFont typeface="Wingdings" charset="2"/>
              <a:buChar char=""/>
            </a:pPr>
            <a:r>
              <a:rPr lang="de-DE" sz="1800" b="0" strike="noStrike" spc="-1">
                <a:latin typeface="Arial"/>
              </a:rPr>
              <a:t>Fünfte Gliederungsebene</a:t>
            </a:r>
          </a:p>
          <a:p>
            <a:pPr marL="2592000" lvl="5" indent="-216000" algn="ctr">
              <a:spcBef>
                <a:spcPts val="283"/>
              </a:spcBef>
              <a:buClr>
                <a:srgbClr val="000000"/>
              </a:buClr>
              <a:buSzPct val="45000"/>
              <a:buFont typeface="Wingdings" charset="2"/>
              <a:buChar char=""/>
            </a:pPr>
            <a:r>
              <a:rPr lang="de-DE" sz="1800" b="0" strike="noStrike" spc="-1">
                <a:latin typeface="Arial"/>
              </a:rPr>
              <a:t>Sechste Gliederungsebene</a:t>
            </a:r>
          </a:p>
          <a:p>
            <a:pPr marL="3024000" lvl="6" indent="-216000" algn="ctr">
              <a:spcBef>
                <a:spcPts val="283"/>
              </a:spcBef>
              <a:buClr>
                <a:srgbClr val="000000"/>
              </a:buClr>
              <a:buSzPct val="45000"/>
              <a:buFont typeface="Wingdings" charset="2"/>
              <a:buChar char=""/>
            </a:pPr>
            <a:r>
              <a:rPr lang="de-DE" sz="1800" b="0" strike="noStrike" spc="-1">
                <a:latin typeface="Arial"/>
              </a:rPr>
              <a:t>Siebte Gliederungsebene</a:t>
            </a:r>
          </a:p>
        </p:txBody>
      </p:sp>
      <p:sp>
        <p:nvSpPr>
          <p:cNvPr id="40" name="PlaceHolder 3"/>
          <p:cNvSpPr>
            <a:spLocks noGrp="1"/>
          </p:cNvSpPr>
          <p:nvPr>
            <p:ph type="body"/>
          </p:nvPr>
        </p:nvSpPr>
        <p:spPr>
          <a:xfrm>
            <a:off x="6232680" y="1604520"/>
            <a:ext cx="5354640" cy="3976920"/>
          </a:xfrm>
          <a:prstGeom prst="rect">
            <a:avLst/>
          </a:prstGeom>
        </p:spPr>
        <p:txBody>
          <a:bodyPr lIns="0" tIns="0" rIns="0" bIns="0">
            <a:normAutofit/>
          </a:bodyPr>
          <a:lstStyle/>
          <a:p>
            <a:pPr marL="432000" indent="-324000" algn="ctr">
              <a:spcBef>
                <a:spcPts val="1417"/>
              </a:spcBef>
              <a:buClr>
                <a:srgbClr val="000000"/>
              </a:buClr>
              <a:buSzPct val="45000"/>
              <a:buFont typeface="Wingdings" charset="2"/>
              <a:buChar char=""/>
            </a:pPr>
            <a:r>
              <a:rPr lang="de-DE" sz="1800" b="0" strike="noStrike" spc="-1">
                <a:latin typeface="Arial"/>
              </a:rPr>
              <a:t>Format des Gliederungstextes durch Klicken bearbeiten</a:t>
            </a:r>
          </a:p>
          <a:p>
            <a:pPr marL="864000" lvl="1" indent="-324000" algn="ctr">
              <a:spcBef>
                <a:spcPts val="1134"/>
              </a:spcBef>
              <a:buClr>
                <a:srgbClr val="000000"/>
              </a:buClr>
              <a:buSzPct val="75000"/>
              <a:buFont typeface="Symbol" charset="2"/>
              <a:buChar char=""/>
            </a:pPr>
            <a:r>
              <a:rPr lang="de-DE" sz="1800" b="0" strike="noStrike" spc="-1">
                <a:latin typeface="Arial"/>
              </a:rPr>
              <a:t>Zweite Gliederungsebene</a:t>
            </a:r>
          </a:p>
          <a:p>
            <a:pPr marL="1296000" lvl="2" indent="-288000" algn="ctr">
              <a:spcBef>
                <a:spcPts val="850"/>
              </a:spcBef>
              <a:buClr>
                <a:srgbClr val="000000"/>
              </a:buClr>
              <a:buSzPct val="45000"/>
              <a:buFont typeface="Wingdings" charset="2"/>
              <a:buChar char=""/>
            </a:pPr>
            <a:r>
              <a:rPr lang="de-DE" sz="1800" b="0" strike="noStrike" spc="-1">
                <a:latin typeface="Arial"/>
              </a:rPr>
              <a:t>Dritte Gliederungsebene</a:t>
            </a:r>
          </a:p>
          <a:p>
            <a:pPr marL="1728000" lvl="3" indent="-216000" algn="ctr">
              <a:spcBef>
                <a:spcPts val="567"/>
              </a:spcBef>
              <a:buClr>
                <a:srgbClr val="000000"/>
              </a:buClr>
              <a:buSzPct val="75000"/>
              <a:buFont typeface="Symbol" charset="2"/>
              <a:buChar char=""/>
            </a:pPr>
            <a:r>
              <a:rPr lang="de-DE" sz="1800" b="0" strike="noStrike" spc="-1">
                <a:latin typeface="Arial"/>
              </a:rPr>
              <a:t>Vierte Gliederungsebene</a:t>
            </a:r>
          </a:p>
          <a:p>
            <a:pPr marL="2160000" lvl="4" indent="-216000" algn="ctr">
              <a:spcBef>
                <a:spcPts val="283"/>
              </a:spcBef>
              <a:buClr>
                <a:srgbClr val="000000"/>
              </a:buClr>
              <a:buSzPct val="45000"/>
              <a:buFont typeface="Wingdings" charset="2"/>
              <a:buChar char=""/>
            </a:pPr>
            <a:r>
              <a:rPr lang="de-DE" sz="1800" b="0" strike="noStrike" spc="-1">
                <a:latin typeface="Arial"/>
              </a:rPr>
              <a:t>Fünfte Gliederungsebene</a:t>
            </a:r>
          </a:p>
          <a:p>
            <a:pPr marL="2592000" lvl="5" indent="-216000" algn="ctr">
              <a:spcBef>
                <a:spcPts val="283"/>
              </a:spcBef>
              <a:buClr>
                <a:srgbClr val="000000"/>
              </a:buClr>
              <a:buSzPct val="45000"/>
              <a:buFont typeface="Wingdings" charset="2"/>
              <a:buChar char=""/>
            </a:pPr>
            <a:r>
              <a:rPr lang="de-DE" sz="1800" b="0" strike="noStrike" spc="-1">
                <a:latin typeface="Arial"/>
              </a:rPr>
              <a:t>Sechste Gliederungsebene</a:t>
            </a:r>
          </a:p>
          <a:p>
            <a:pPr marL="3024000" lvl="6" indent="-216000" algn="ctr">
              <a:spcBef>
                <a:spcPts val="283"/>
              </a:spcBef>
              <a:buClr>
                <a:srgbClr val="000000"/>
              </a:buClr>
              <a:buSzPct val="45000"/>
              <a:buFont typeface="Wingdings" charset="2"/>
              <a:buChar char=""/>
            </a:pPr>
            <a:r>
              <a:rPr lang="de-DE" sz="1800" b="0" strike="noStrike" spc="-1">
                <a:latin typeface="Arial"/>
              </a:rPr>
              <a:t>Siebte Gliederungsebene</a:t>
            </a: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7" name="PlaceHolder 1"/>
          <p:cNvSpPr>
            <a:spLocks noGrp="1"/>
          </p:cNvSpPr>
          <p:nvPr>
            <p:ph type="title"/>
          </p:nvPr>
        </p:nvSpPr>
        <p:spPr>
          <a:xfrm>
            <a:off x="609480" y="273600"/>
            <a:ext cx="10973520" cy="1144800"/>
          </a:xfrm>
          <a:prstGeom prst="rect">
            <a:avLst/>
          </a:prstGeom>
        </p:spPr>
        <p:txBody>
          <a:bodyPr lIns="0" tIns="0" rIns="0" bIns="0" anchor="ctr">
            <a:noAutofit/>
          </a:bodyPr>
          <a:lstStyle/>
          <a:p>
            <a:pPr algn="ctr"/>
            <a:r>
              <a:rPr lang="de-DE" sz="4400" b="0" strike="noStrike" spc="-1">
                <a:latin typeface="Arial"/>
              </a:rPr>
              <a:t>Format des Titeltextes durch Klicken bearbeiten</a:t>
            </a:r>
          </a:p>
        </p:txBody>
      </p:sp>
      <p:sp>
        <p:nvSpPr>
          <p:cNvPr id="78" name="PlaceHolder 2"/>
          <p:cNvSpPr>
            <a:spLocks noGrp="1"/>
          </p:cNvSpPr>
          <p:nvPr>
            <p:ph type="body"/>
          </p:nvPr>
        </p:nvSpPr>
        <p:spPr>
          <a:xfrm>
            <a:off x="609480" y="1604520"/>
            <a:ext cx="1097352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de-DE" sz="3200" b="0" strike="noStrike" spc="-1">
                <a:latin typeface="Arial"/>
              </a:rPr>
              <a:t>Format des Gliederungstextes durch Klicken bearbeiten</a:t>
            </a:r>
          </a:p>
          <a:p>
            <a:pPr marL="864000" lvl="1" indent="-324000">
              <a:spcBef>
                <a:spcPts val="1134"/>
              </a:spcBef>
              <a:buClr>
                <a:srgbClr val="000000"/>
              </a:buClr>
              <a:buSzPct val="75000"/>
              <a:buFont typeface="Symbol" charset="2"/>
              <a:buChar char=""/>
            </a:pPr>
            <a:r>
              <a:rPr lang="de-DE" sz="2800" b="0" strike="noStrike" spc="-1">
                <a:latin typeface="Arial"/>
              </a:rPr>
              <a:t>Zweite Gliederungsebene</a:t>
            </a:r>
          </a:p>
          <a:p>
            <a:pPr marL="1296000" lvl="2" indent="-288000">
              <a:spcBef>
                <a:spcPts val="850"/>
              </a:spcBef>
              <a:buClr>
                <a:srgbClr val="000000"/>
              </a:buClr>
              <a:buSzPct val="45000"/>
              <a:buFont typeface="Wingdings" charset="2"/>
              <a:buChar char=""/>
            </a:pPr>
            <a:r>
              <a:rPr lang="de-DE" sz="2400" b="0" strike="noStrike" spc="-1">
                <a:latin typeface="Arial"/>
              </a:rPr>
              <a:t>Dritte Gliederungsebene</a:t>
            </a:r>
          </a:p>
          <a:p>
            <a:pPr marL="1728000" lvl="3" indent="-216000">
              <a:spcBef>
                <a:spcPts val="567"/>
              </a:spcBef>
              <a:buClr>
                <a:srgbClr val="000000"/>
              </a:buClr>
              <a:buSzPct val="75000"/>
              <a:buFont typeface="Symbol" charset="2"/>
              <a:buChar char=""/>
            </a:pPr>
            <a:r>
              <a:rPr lang="de-DE" sz="2000" b="0" strike="noStrike" spc="-1">
                <a:latin typeface="Arial"/>
              </a:rPr>
              <a:t>Vierte Gliederungsebene</a:t>
            </a:r>
          </a:p>
          <a:p>
            <a:pPr marL="2160000" lvl="4" indent="-216000">
              <a:spcBef>
                <a:spcPts val="283"/>
              </a:spcBef>
              <a:buClr>
                <a:srgbClr val="000000"/>
              </a:buClr>
              <a:buSzPct val="45000"/>
              <a:buFont typeface="Wingdings" charset="2"/>
              <a:buChar char=""/>
            </a:pPr>
            <a:r>
              <a:rPr lang="de-DE" sz="2000" b="0" strike="noStrike" spc="-1">
                <a:latin typeface="Arial"/>
              </a:rPr>
              <a:t>Fünfte Gliederungsebene</a:t>
            </a:r>
          </a:p>
          <a:p>
            <a:pPr marL="2592000" lvl="5" indent="-216000">
              <a:spcBef>
                <a:spcPts val="283"/>
              </a:spcBef>
              <a:buClr>
                <a:srgbClr val="000000"/>
              </a:buClr>
              <a:buSzPct val="45000"/>
              <a:buFont typeface="Wingdings" charset="2"/>
              <a:buChar char=""/>
            </a:pPr>
            <a:r>
              <a:rPr lang="de-DE" sz="2000" b="0" strike="noStrike" spc="-1">
                <a:latin typeface="Arial"/>
              </a:rPr>
              <a:t>Sechste Gliederungsebene</a:t>
            </a:r>
          </a:p>
          <a:p>
            <a:pPr marL="3024000" lvl="6" indent="-216000">
              <a:spcBef>
                <a:spcPts val="283"/>
              </a:spcBef>
              <a:buClr>
                <a:srgbClr val="000000"/>
              </a:buClr>
              <a:buSzPct val="45000"/>
              <a:buFont typeface="Wingdings" charset="2"/>
              <a:buChar char=""/>
            </a:pPr>
            <a:r>
              <a:rPr lang="de-DE" sz="2000" b="0" strike="noStrike" spc="-1">
                <a:latin typeface="Arial"/>
              </a:rPr>
              <a:t>Siebte Gliederungsebene</a:t>
            </a: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14.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youtube.com/watch?v=yevTEhD5E2Y" TargetMode="External"/><Relationship Id="rId1" Type="http://schemas.openxmlformats.org/officeDocument/2006/relationships/slideLayout" Target="../slideLayouts/slideLayout14.xml"/><Relationship Id="rId4" Type="http://schemas.microsoft.com/office/2007/relationships/hdphoto" Target="../media/hdphoto2.wdp"/></Relationships>
</file>

<file path=ppt/slides/_rels/slide1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14.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14.xml"/><Relationship Id="rId4" Type="http://schemas.openxmlformats.org/officeDocument/2006/relationships/image" Target="../media/image7.jpeg"/></Relationships>
</file>

<file path=ppt/slides/_rels/slide1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14.xml"/><Relationship Id="rId5" Type="http://schemas.openxmlformats.org/officeDocument/2006/relationships/image" Target="../media/image9.jpeg"/><Relationship Id="rId4" Type="http://schemas.openxmlformats.org/officeDocument/2006/relationships/image" Target="../media/image8.jpg"/></Relationships>
</file>

<file path=ppt/slides/_rels/slide1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14.xml"/><Relationship Id="rId5" Type="http://schemas.openxmlformats.org/officeDocument/2006/relationships/image" Target="../media/image11.jpeg"/><Relationship Id="rId4" Type="http://schemas.openxmlformats.org/officeDocument/2006/relationships/image" Target="../media/image10.jpeg"/></Relationships>
</file>

<file path=ppt/slides/_rels/slide1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14.xml"/><Relationship Id="rId5" Type="http://schemas.openxmlformats.org/officeDocument/2006/relationships/image" Target="../media/image13.jpeg"/><Relationship Id="rId4" Type="http://schemas.openxmlformats.org/officeDocument/2006/relationships/image" Target="../media/image12.png"/></Relationships>
</file>

<file path=ppt/slides/_rels/slide2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14.xml"/><Relationship Id="rId4" Type="http://schemas.openxmlformats.org/officeDocument/2006/relationships/image" Target="../media/image14.jpg"/></Relationships>
</file>

<file path=ppt/slides/_rels/slide2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14.xml"/><Relationship Id="rId5" Type="http://schemas.openxmlformats.org/officeDocument/2006/relationships/image" Target="../media/image16.jpg"/><Relationship Id="rId4" Type="http://schemas.openxmlformats.org/officeDocument/2006/relationships/image" Target="../media/image15.jpg"/></Relationships>
</file>

<file path=ppt/slides/_rels/slide2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14.xml"/><Relationship Id="rId4" Type="http://schemas.openxmlformats.org/officeDocument/2006/relationships/image" Target="../media/image17.jpg"/></Relationships>
</file>

<file path=ppt/slides/_rels/slide3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image" Target="../media/image19.jpeg"/><Relationship Id="rId5" Type="http://schemas.openxmlformats.org/officeDocument/2006/relationships/image" Target="../media/image18.png"/><Relationship Id="rId4" Type="http://schemas.microsoft.com/office/2007/relationships/hdphoto" Target="../media/hdphoto3.wdp"/></Relationships>
</file>

<file path=ppt/slides/_rels/slide3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14.xml"/><Relationship Id="rId5" Type="http://schemas.openxmlformats.org/officeDocument/2006/relationships/image" Target="../media/image21.jpeg"/><Relationship Id="rId4" Type="http://schemas.openxmlformats.org/officeDocument/2006/relationships/image" Target="../media/image20.jpeg"/></Relationships>
</file>

<file path=ppt/slides/_rels/slide3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3" Type="http://schemas.openxmlformats.org/officeDocument/2006/relationships/hyperlink" Target="https://www.instagram.com/deine.edis/" TargetMode="External"/><Relationship Id="rId2" Type="http://schemas.openxmlformats.org/officeDocument/2006/relationships/hyperlink" Target="https://www.instagram.com/deine.edis/reel/DCOivbFM28N/" TargetMode="External"/><Relationship Id="rId1" Type="http://schemas.openxmlformats.org/officeDocument/2006/relationships/slideLayout" Target="../slideLayouts/slideLayout14.xml"/><Relationship Id="rId6" Type="http://schemas.microsoft.com/office/2007/relationships/hdphoto" Target="../media/hdphoto3.wdp"/><Relationship Id="rId5" Type="http://schemas.openxmlformats.org/officeDocument/2006/relationships/image" Target="../media/image5.png"/><Relationship Id="rId4" Type="http://schemas.openxmlformats.org/officeDocument/2006/relationships/hyperlink" Target="https://www.instagram.com/jv_altkreis_seelow/reel/DDJ8QkvI1pT/" TargetMode="External"/></Relationships>
</file>

<file path=ppt/slides/_rels/slide3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14.xml"/><Relationship Id="rId4" Type="http://schemas.openxmlformats.org/officeDocument/2006/relationships/image" Target="../media/image22.jpeg"/></Relationships>
</file>

<file path=ppt/slides/_rels/slide3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jv-altkreis-seelow.de/" TargetMode="External"/><Relationship Id="rId1" Type="http://schemas.openxmlformats.org/officeDocument/2006/relationships/slideLayout" Target="../slideLayouts/slideLayout14.xml"/><Relationship Id="rId4" Type="http://schemas.microsoft.com/office/2007/relationships/hdphoto" Target="../media/hdphoto3.wdp"/></Relationships>
</file>

<file path=ppt/slides/_rels/slide4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5.xml"/><Relationship Id="rId4" Type="http://schemas.openxmlformats.org/officeDocument/2006/relationships/image" Target="../media/image23.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6F828D28-8E09-41CC-8229-3070B5467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053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fik 8" descr="Ein Bild, das Im Haus, Kunst enthält.&#10;&#10;KI-generierte Inhalte können fehlerhaft sein.">
            <a:extLst>
              <a:ext uri="{FF2B5EF4-FFF2-40B4-BE49-F238E27FC236}">
                <a16:creationId xmlns:a16="http://schemas.microsoft.com/office/drawing/2014/main" id="{ED99803F-B4D4-C93E-187B-5777B805DD72}"/>
              </a:ext>
            </a:extLst>
          </p:cNvPr>
          <p:cNvPicPr>
            <a:picLocks noChangeAspect="1"/>
          </p:cNvPicPr>
          <p:nvPr/>
        </p:nvPicPr>
        <p:blipFill>
          <a:blip r:embed="rId3">
            <a:extLst>
              <a:ext uri="{28A0092B-C50C-407E-A947-70E740481C1C}">
                <a14:useLocalDpi xmlns:a14="http://schemas.microsoft.com/office/drawing/2010/main" val="0"/>
              </a:ext>
            </a:extLst>
          </a:blip>
          <a:srcRect l="8565" r="2091" b="1"/>
          <a:stretch/>
        </p:blipFill>
        <p:spPr>
          <a:xfrm>
            <a:off x="20" y="-22"/>
            <a:ext cx="12193564" cy="6858022"/>
          </a:xfrm>
          <a:prstGeom prst="rect">
            <a:avLst/>
          </a:prstGeom>
        </p:spPr>
      </p:pic>
      <p:sp>
        <p:nvSpPr>
          <p:cNvPr id="16" name="Rectangle 15">
            <a:extLst>
              <a:ext uri="{FF2B5EF4-FFF2-40B4-BE49-F238E27FC236}">
                <a16:creationId xmlns:a16="http://schemas.microsoft.com/office/drawing/2014/main" id="{D5B012D8-7F27-4758-9AC6-C889B154BD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103074" y="1100013"/>
            <a:ext cx="6858003" cy="4657953"/>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feld 4">
            <a:extLst>
              <a:ext uri="{FF2B5EF4-FFF2-40B4-BE49-F238E27FC236}">
                <a16:creationId xmlns:a16="http://schemas.microsoft.com/office/drawing/2014/main" id="{D8ABB01E-2D9E-90ED-43B5-601013A5C9F1}"/>
              </a:ext>
            </a:extLst>
          </p:cNvPr>
          <p:cNvSpPr txBox="1"/>
          <p:nvPr/>
        </p:nvSpPr>
        <p:spPr>
          <a:xfrm>
            <a:off x="643549" y="643466"/>
            <a:ext cx="6081716" cy="4467013"/>
          </a:xfrm>
          <a:prstGeom prst="rect">
            <a:avLst/>
          </a:prstGeom>
        </p:spPr>
        <p:txBody>
          <a:bodyPr vert="horz" lIns="91440" tIns="45720" rIns="91440" bIns="45720" rtlCol="0" anchor="t">
            <a:normAutofit/>
          </a:bodyPr>
          <a:lstStyle/>
          <a:p>
            <a:pPr>
              <a:lnSpc>
                <a:spcPct val="90000"/>
              </a:lnSpc>
              <a:spcBef>
                <a:spcPct val="0"/>
              </a:spcBef>
              <a:spcAft>
                <a:spcPts val="600"/>
              </a:spcAft>
              <a:tabLst>
                <a:tab pos="0" algn="l"/>
              </a:tabLst>
            </a:pPr>
            <a:endParaRPr lang="en-US" sz="3600" b="0" strike="noStrike" spc="-1" dirty="0">
              <a:solidFill>
                <a:srgbClr val="FFFFFF"/>
              </a:solidFill>
              <a:latin typeface="+mj-lt"/>
              <a:ea typeface="+mj-ea"/>
              <a:cs typeface="+mj-cs"/>
            </a:endParaRPr>
          </a:p>
          <a:p>
            <a:pPr>
              <a:lnSpc>
                <a:spcPct val="90000"/>
              </a:lnSpc>
              <a:spcBef>
                <a:spcPct val="0"/>
              </a:spcBef>
              <a:spcAft>
                <a:spcPts val="600"/>
              </a:spcAft>
              <a:tabLst>
                <a:tab pos="0" algn="l"/>
              </a:tabLst>
            </a:pPr>
            <a:r>
              <a:rPr lang="en-US" sz="4000" b="1" u="sng" strike="noStrike" spc="-1" dirty="0" err="1">
                <a:solidFill>
                  <a:srgbClr val="FFFFFF"/>
                </a:solidFill>
                <a:uFillTx/>
                <a:latin typeface="+mj-lt"/>
                <a:ea typeface="+mj-ea"/>
                <a:cs typeface="+mj-cs"/>
              </a:rPr>
              <a:t>Mitgliederversammlung</a:t>
            </a:r>
            <a:r>
              <a:rPr lang="en-US" sz="4000" b="1" u="sng" strike="noStrike" spc="-1" dirty="0">
                <a:solidFill>
                  <a:srgbClr val="FFFFFF"/>
                </a:solidFill>
                <a:uFillTx/>
                <a:latin typeface="+mj-lt"/>
                <a:ea typeface="+mj-ea"/>
                <a:cs typeface="+mj-cs"/>
              </a:rPr>
              <a:t> </a:t>
            </a:r>
            <a:r>
              <a:rPr lang="en-US" sz="2400" b="1" strike="noStrike" spc="-1" dirty="0">
                <a:solidFill>
                  <a:srgbClr val="FFFFFF"/>
                </a:solidFill>
                <a:uFillTx/>
                <a:latin typeface="+mj-lt"/>
                <a:ea typeface="+mj-ea"/>
                <a:cs typeface="+mj-cs"/>
              </a:rPr>
              <a:t>15.03.2025, 09:00 Uhr</a:t>
            </a:r>
          </a:p>
          <a:p>
            <a:pPr>
              <a:lnSpc>
                <a:spcPct val="90000"/>
              </a:lnSpc>
              <a:spcBef>
                <a:spcPct val="0"/>
              </a:spcBef>
              <a:spcAft>
                <a:spcPts val="600"/>
              </a:spcAft>
              <a:tabLst>
                <a:tab pos="0" algn="l"/>
              </a:tabLst>
            </a:pPr>
            <a:r>
              <a:rPr lang="en-US" sz="2400" b="1" spc="-1" dirty="0">
                <a:solidFill>
                  <a:srgbClr val="FFFFFF"/>
                </a:solidFill>
                <a:latin typeface="+mj-lt"/>
                <a:ea typeface="+mj-ea"/>
                <a:cs typeface="+mj-cs"/>
              </a:rPr>
              <a:t> in der </a:t>
            </a:r>
            <a:r>
              <a:rPr lang="en-US" sz="2400" b="1" spc="-1" dirty="0" err="1">
                <a:solidFill>
                  <a:srgbClr val="FFFFFF"/>
                </a:solidFill>
                <a:latin typeface="+mj-lt"/>
                <a:ea typeface="+mj-ea"/>
                <a:cs typeface="+mj-cs"/>
              </a:rPr>
              <a:t>Gaststätte</a:t>
            </a:r>
            <a:r>
              <a:rPr lang="en-US" sz="2400" b="1" strike="noStrike" spc="-1" dirty="0">
                <a:solidFill>
                  <a:srgbClr val="FFFFFF"/>
                </a:solidFill>
                <a:uFillTx/>
                <a:latin typeface="+mj-lt"/>
                <a:ea typeface="+mj-ea"/>
                <a:cs typeface="+mj-cs"/>
              </a:rPr>
              <a:t> „Zur Linde“, Platkow </a:t>
            </a:r>
          </a:p>
          <a:p>
            <a:pPr>
              <a:lnSpc>
                <a:spcPct val="90000"/>
              </a:lnSpc>
              <a:spcBef>
                <a:spcPct val="0"/>
              </a:spcBef>
              <a:spcAft>
                <a:spcPts val="600"/>
              </a:spcAft>
              <a:tabLst>
                <a:tab pos="0" algn="l"/>
              </a:tabLst>
            </a:pPr>
            <a:endParaRPr lang="en-US" sz="3600" b="1" u="sng" strike="noStrike" spc="-1" dirty="0">
              <a:solidFill>
                <a:srgbClr val="FFFFFF"/>
              </a:solidFill>
              <a:uFillTx/>
              <a:latin typeface="+mj-lt"/>
              <a:ea typeface="+mj-ea"/>
              <a:cs typeface="+mj-cs"/>
            </a:endParaRPr>
          </a:p>
          <a:p>
            <a:pPr>
              <a:lnSpc>
                <a:spcPct val="90000"/>
              </a:lnSpc>
              <a:spcBef>
                <a:spcPct val="0"/>
              </a:spcBef>
              <a:spcAft>
                <a:spcPts val="600"/>
              </a:spcAft>
              <a:tabLst>
                <a:tab pos="0" algn="l"/>
              </a:tabLst>
            </a:pPr>
            <a:endParaRPr lang="en-US" sz="3600" b="1" u="sng" spc="-1" dirty="0">
              <a:solidFill>
                <a:srgbClr val="FFFFFF"/>
              </a:solidFill>
              <a:latin typeface="+mj-lt"/>
              <a:ea typeface="+mj-ea"/>
              <a:cs typeface="+mj-cs"/>
            </a:endParaRPr>
          </a:p>
          <a:p>
            <a:pPr>
              <a:lnSpc>
                <a:spcPct val="90000"/>
              </a:lnSpc>
              <a:spcBef>
                <a:spcPct val="0"/>
              </a:spcBef>
              <a:spcAft>
                <a:spcPts val="600"/>
              </a:spcAft>
              <a:tabLst>
                <a:tab pos="0" algn="l"/>
              </a:tabLst>
            </a:pPr>
            <a:r>
              <a:rPr lang="en-US" sz="3600" b="1" u="sng" strike="noStrike" spc="-1" dirty="0" err="1">
                <a:solidFill>
                  <a:srgbClr val="FFFFFF"/>
                </a:solidFill>
                <a:uFillTx/>
                <a:latin typeface="+mj-lt"/>
                <a:ea typeface="+mj-ea"/>
                <a:cs typeface="+mj-cs"/>
              </a:rPr>
              <a:t>Herzlich</a:t>
            </a:r>
            <a:r>
              <a:rPr lang="en-US" sz="3600" b="1" u="sng" strike="noStrike" spc="-1" dirty="0">
                <a:solidFill>
                  <a:srgbClr val="FFFFFF"/>
                </a:solidFill>
                <a:uFillTx/>
                <a:latin typeface="+mj-lt"/>
                <a:ea typeface="+mj-ea"/>
                <a:cs typeface="+mj-cs"/>
              </a:rPr>
              <a:t> </a:t>
            </a:r>
            <a:r>
              <a:rPr lang="en-US" sz="3600" b="1" u="sng" strike="noStrike" spc="-1" dirty="0" err="1">
                <a:solidFill>
                  <a:srgbClr val="FFFFFF"/>
                </a:solidFill>
                <a:uFillTx/>
                <a:latin typeface="+mj-lt"/>
                <a:ea typeface="+mj-ea"/>
                <a:cs typeface="+mj-cs"/>
              </a:rPr>
              <a:t>Willkommen</a:t>
            </a:r>
            <a:r>
              <a:rPr lang="en-US" sz="3600" b="1" u="sng" strike="noStrike" spc="-1" dirty="0">
                <a:solidFill>
                  <a:srgbClr val="FFFFFF"/>
                </a:solidFill>
                <a:uFillTx/>
                <a:latin typeface="+mj-lt"/>
                <a:ea typeface="+mj-ea"/>
                <a:cs typeface="+mj-cs"/>
              </a:rPr>
              <a:t> und </a:t>
            </a:r>
            <a:r>
              <a:rPr lang="en-US" sz="3600" b="1" u="sng" strike="noStrike" spc="-1" dirty="0" err="1">
                <a:solidFill>
                  <a:srgbClr val="FFFFFF"/>
                </a:solidFill>
                <a:uFillTx/>
                <a:latin typeface="+mj-lt"/>
                <a:ea typeface="+mj-ea"/>
                <a:cs typeface="+mj-cs"/>
              </a:rPr>
              <a:t>Weidmannsheil</a:t>
            </a:r>
            <a:r>
              <a:rPr lang="en-US" sz="3600" b="1" u="sng" strike="noStrike" spc="-1" dirty="0">
                <a:solidFill>
                  <a:srgbClr val="FFFFFF"/>
                </a:solidFill>
                <a:uFillTx/>
                <a:latin typeface="+mj-lt"/>
                <a:ea typeface="+mj-ea"/>
                <a:cs typeface="+mj-cs"/>
              </a:rPr>
              <a:t>!</a:t>
            </a:r>
            <a:endParaRPr lang="en-US" sz="3600" b="0" strike="noStrike" spc="-1" dirty="0">
              <a:solidFill>
                <a:srgbClr val="FFFFFF"/>
              </a:solidFill>
              <a:latin typeface="+mj-lt"/>
              <a:ea typeface="+mj-ea"/>
              <a:cs typeface="+mj-cs"/>
            </a:endParaRPr>
          </a:p>
        </p:txBody>
      </p:sp>
      <p:sp>
        <p:nvSpPr>
          <p:cNvPr id="18" name="Rectangle 17">
            <a:extLst>
              <a:ext uri="{FF2B5EF4-FFF2-40B4-BE49-F238E27FC236}">
                <a16:creationId xmlns:a16="http://schemas.microsoft.com/office/drawing/2014/main" id="{4063B759-00FC-46D1-9898-8E8625268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41615" y="2206025"/>
            <a:ext cx="6858003" cy="2445942"/>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fik 10" descr="Ein Bild, das Text, Logo, Emblem, Symbol enthält.">
            <a:extLst>
              <a:ext uri="{FF2B5EF4-FFF2-40B4-BE49-F238E27FC236}">
                <a16:creationId xmlns:a16="http://schemas.microsoft.com/office/drawing/2014/main" id="{3412D621-36AD-8684-C5F3-8F53BA3C6A66}"/>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5202" b="94055" l="6639" r="94626">
                        <a14:foregroundMark x1="63593" y1="67357" x2="63593" y2="67357"/>
                        <a14:foregroundMark x1="59852" y1="59448" x2="59852" y2="59448"/>
                        <a14:foregroundMark x1="45416" y1="43206" x2="40832" y2="57378"/>
                        <a14:foregroundMark x1="40832" y1="57378" x2="54795" y2="65393"/>
                        <a14:foregroundMark x1="54795" y1="65393" x2="62065" y2="57590"/>
                        <a14:foregroundMark x1="62065" y1="57590" x2="61538" y2="54989"/>
                        <a14:foregroundMark x1="43203" y1="27282" x2="28082" y2="34130"/>
                        <a14:foregroundMark x1="28082" y1="34130" x2="24974" y2="61783"/>
                        <a14:foregroundMark x1="24974" y1="61783" x2="57587" y2="76168"/>
                        <a14:foregroundMark x1="57587" y1="76168" x2="91904" y2="67872"/>
                        <a14:foregroundMark x1="95061" y1="58195" x2="94626" y2="50743"/>
                        <a14:foregroundMark x1="94626" y1="50743" x2="82086" y2="24522"/>
                        <a14:foregroundMark x1="23973" y1="13907" x2="17439" y2="19268"/>
                        <a14:foregroundMark x1="17439" y1="19268" x2="11117" y2="32378"/>
                        <a14:foregroundMark x1="11117" y1="32378" x2="10537" y2="47665"/>
                        <a14:foregroundMark x1="10537" y1="47665" x2="19336" y2="69108"/>
                        <a14:foregroundMark x1="19336" y1="69108" x2="51633" y2="79140"/>
                        <a14:foregroundMark x1="51633" y1="79140" x2="78188" y2="61730"/>
                        <a14:foregroundMark x1="78188" y1="61730" x2="85458" y2="40605"/>
                        <a14:foregroundMark x1="85458" y1="40605" x2="68809" y2="21815"/>
                        <a14:foregroundMark x1="68809" y1="21815" x2="48209" y2="16985"/>
                        <a14:foregroundMark x1="48209" y1="16985" x2="29663" y2="21656"/>
                        <a14:foregroundMark x1="29663" y1="21656" x2="25342" y2="25902"/>
                        <a14:foregroundMark x1="12750" y1="26592" x2="4558" y2="43200"/>
                        <a14:foregroundMark x1="4949" y1="46341" x2="9484" y2="65499"/>
                        <a14:foregroundMark x1="9484" y1="65499" x2="15595" y2="76645"/>
                        <a14:foregroundMark x1="15595" y1="76645" x2="44731" y2="88482"/>
                        <a14:foregroundMark x1="44731" y1="88482" x2="54531" y2="87951"/>
                        <a14:foregroundMark x1="54531" y1="87951" x2="78451" y2="73142"/>
                        <a14:foregroundMark x1="78451" y1="73142" x2="85564" y2="51433"/>
                        <a14:foregroundMark x1="85564" y1="51433" x2="84879" y2="29883"/>
                        <a14:foregroundMark x1="84879" y1="29883" x2="83456" y2="25902"/>
                        <a14:foregroundMark x1="21075" y1="82590" x2="35142" y2="91932"/>
                        <a14:foregroundMark x1="35142" y1="91932" x2="44626" y2="91985"/>
                        <a14:foregroundMark x1="44626" y1="91985" x2="66649" y2="88747"/>
                        <a14:foregroundMark x1="66649" y1="88747" x2="85564" y2="76327"/>
                        <a14:foregroundMark x1="85564" y1="76327" x2="89094" y2="71125"/>
                        <a14:foregroundMark x1="54900" y1="94214" x2="47418" y2="92675"/>
                        <a14:foregroundMark x1="5479" y1="54989" x2="6639" y2="45170"/>
                        <a14:foregroundMark x1="6639" y1="45170" x2="25184" y2="18896"/>
                        <a14:foregroundMark x1="36038" y1="9820" x2="58535" y2="7590"/>
                        <a14:foregroundMark x1="58535" y1="7590" x2="68493" y2="9130"/>
                        <a14:foregroundMark x1="68493" y1="9130" x2="68704" y2="9448"/>
                        <a14:foregroundMark x1="55427" y1="5202" x2="55427" y2="5202"/>
                        <a14:foregroundMark x1="54900" y1="5361" x2="52371" y2="5361"/>
                        <a14:foregroundMark x1="52371" y1="5361" x2="52371" y2="5361"/>
                        <a14:foregroundMark x1="52371" y1="5361" x2="52371" y2="5361"/>
                        <a14:foregroundMark x1="52371" y1="5361" x2="52371" y2="5361"/>
                        <a14:backgroundMark x1="4584" y1="43206" x2="3952" y2="46125"/>
                        <a14:backgroundMark x1="95890" y1="58439" x2="92308" y2="70435"/>
                        <a14:backgroundMark x1="95680" y1="59979" x2="95205" y2="64915"/>
                        <a14:backgroundMark x1="95205" y1="65605" x2="96575" y2="67357"/>
                        <a14:backgroundMark x1="96207" y1="62739" x2="93678" y2="69586"/>
                      </a14:backgroundRemoval>
                    </a14:imgEffect>
                  </a14:imgLayer>
                </a14:imgProps>
              </a:ext>
              <a:ext uri="{28A0092B-C50C-407E-A947-70E740481C1C}">
                <a14:useLocalDpi xmlns:a14="http://schemas.microsoft.com/office/drawing/2010/main" val="0"/>
              </a:ext>
            </a:extLst>
          </a:blip>
          <a:stretch>
            <a:fillRect/>
          </a:stretch>
        </p:blipFill>
        <p:spPr>
          <a:xfrm>
            <a:off x="8305755" y="3517490"/>
            <a:ext cx="2892552" cy="2871216"/>
          </a:xfrm>
          <a:prstGeom prst="rect">
            <a:avLst/>
          </a:prstGeom>
        </p:spPr>
      </p:pic>
    </p:spTree>
    <p:extLst>
      <p:ext uri="{BB962C8B-B14F-4D97-AF65-F5344CB8AC3E}">
        <p14:creationId xmlns:p14="http://schemas.microsoft.com/office/powerpoint/2010/main" val="34160934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A7C726BE-CDB7-B1B5-3ADF-15D41096CE0A}"/>
              </a:ext>
            </a:extLst>
          </p:cNvPr>
          <p:cNvSpPr/>
          <p:nvPr/>
        </p:nvSpPr>
        <p:spPr>
          <a:xfrm>
            <a:off x="0" y="0"/>
            <a:ext cx="12193588" cy="6858000"/>
          </a:xfrm>
          <a:prstGeom prst="rect">
            <a:avLst/>
          </a:prstGeom>
          <a:solidFill>
            <a:srgbClr val="EADC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Rechteck 5">
            <a:extLst>
              <a:ext uri="{FF2B5EF4-FFF2-40B4-BE49-F238E27FC236}">
                <a16:creationId xmlns:a16="http://schemas.microsoft.com/office/drawing/2014/main" id="{6BB187D3-0E8A-3570-C88C-947C0A11440F}"/>
              </a:ext>
            </a:extLst>
          </p:cNvPr>
          <p:cNvSpPr/>
          <p:nvPr/>
        </p:nvSpPr>
        <p:spPr>
          <a:xfrm>
            <a:off x="0" y="0"/>
            <a:ext cx="12193588" cy="604984"/>
          </a:xfrm>
          <a:prstGeom prst="rect">
            <a:avLst/>
          </a:prstGeom>
          <a:solidFill>
            <a:schemeClr val="accent6">
              <a:lumMod val="5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 1">
            <a:extLst>
              <a:ext uri="{FF2B5EF4-FFF2-40B4-BE49-F238E27FC236}">
                <a16:creationId xmlns:a16="http://schemas.microsoft.com/office/drawing/2014/main" id="{7B848FB1-7044-0D6D-3D1E-67F3F4F98BB6}"/>
              </a:ext>
            </a:extLst>
          </p:cNvPr>
          <p:cNvSpPr>
            <a:spLocks noGrp="1"/>
          </p:cNvSpPr>
          <p:nvPr>
            <p:ph type="title"/>
          </p:nvPr>
        </p:nvSpPr>
        <p:spPr>
          <a:xfrm>
            <a:off x="89284" y="140260"/>
            <a:ext cx="11700386" cy="324464"/>
          </a:xfrm>
        </p:spPr>
        <p:txBody>
          <a:bodyPr/>
          <a:lstStyle/>
          <a:p>
            <a:pPr algn="ctr"/>
            <a:r>
              <a:rPr lang="de-DE" sz="2000" spc="-1" dirty="0">
                <a:solidFill>
                  <a:schemeClr val="bg1"/>
                </a:solidFill>
                <a:latin typeface="Calibri Light"/>
                <a:ea typeface="DejaVu Sans"/>
              </a:rPr>
              <a:t>J</a:t>
            </a:r>
            <a:r>
              <a:rPr lang="de-DE" sz="2000" b="1" strike="noStrike" spc="-1" dirty="0">
                <a:solidFill>
                  <a:schemeClr val="bg1"/>
                </a:solidFill>
                <a:latin typeface="Calibri Light"/>
                <a:ea typeface="DejaVu Sans"/>
              </a:rPr>
              <a:t>agdverband  Altkreis Seelow e.V. Mitgliederversammlung 15.03.2025</a:t>
            </a:r>
            <a:endParaRPr lang="de-DE" sz="2000" dirty="0">
              <a:solidFill>
                <a:schemeClr val="bg1"/>
              </a:solidFill>
            </a:endParaRPr>
          </a:p>
        </p:txBody>
      </p:sp>
      <p:sp>
        <p:nvSpPr>
          <p:cNvPr id="3" name="Untertitel 2">
            <a:extLst>
              <a:ext uri="{FF2B5EF4-FFF2-40B4-BE49-F238E27FC236}">
                <a16:creationId xmlns:a16="http://schemas.microsoft.com/office/drawing/2014/main" id="{C36C37CF-0FE1-DDFF-FBEC-9D203DC51EBA}"/>
              </a:ext>
            </a:extLst>
          </p:cNvPr>
          <p:cNvSpPr>
            <a:spLocks noGrp="1"/>
          </p:cNvSpPr>
          <p:nvPr>
            <p:ph type="subTitle"/>
          </p:nvPr>
        </p:nvSpPr>
        <p:spPr>
          <a:xfrm>
            <a:off x="609479" y="1445342"/>
            <a:ext cx="11090907" cy="5284838"/>
          </a:xfrm>
        </p:spPr>
        <p:txBody>
          <a:bodyPr/>
          <a:lstStyle/>
          <a:p>
            <a:pPr marL="566640" indent="-457200">
              <a:lnSpc>
                <a:spcPct val="100000"/>
              </a:lnSpc>
              <a:spcBef>
                <a:spcPts val="1414"/>
              </a:spcBef>
              <a:buClr>
                <a:srgbClr val="000000"/>
              </a:buClr>
              <a:buSzPct val="45000"/>
              <a:buFontTx/>
              <a:buChar char="-"/>
            </a:pPr>
            <a:r>
              <a:rPr lang="de-DE" sz="2800" b="0" strike="noStrike" spc="-1" dirty="0">
                <a:solidFill>
                  <a:srgbClr val="000000"/>
                </a:solidFill>
                <a:latin typeface="Arial"/>
                <a:ea typeface="DejaVu Sans"/>
              </a:rPr>
              <a:t>Die Mitgliederversammlung unterliegt den Vorschriften der </a:t>
            </a:r>
            <a:r>
              <a:rPr lang="de-DE" sz="2800" b="1" strike="noStrike" spc="-1" dirty="0">
                <a:solidFill>
                  <a:srgbClr val="000000"/>
                </a:solidFill>
                <a:latin typeface="Arial"/>
                <a:ea typeface="DejaVu Sans"/>
              </a:rPr>
              <a:t>zweckgebundenen Datenverarbeitung</a:t>
            </a:r>
            <a:r>
              <a:rPr lang="de-DE" sz="2800" b="0" strike="noStrike" spc="-1" dirty="0">
                <a:solidFill>
                  <a:srgbClr val="000000"/>
                </a:solidFill>
                <a:latin typeface="Arial"/>
                <a:ea typeface="DejaVu Sans"/>
              </a:rPr>
              <a:t>, d.h., dass die Erhebung, Verwendung und Speicherung von Daten nur für Zwecke der </a:t>
            </a:r>
            <a:r>
              <a:rPr lang="de-DE" sz="2800" spc="-1" dirty="0">
                <a:solidFill>
                  <a:srgbClr val="000000"/>
                </a:solidFill>
                <a:latin typeface="Arial"/>
                <a:ea typeface="DejaVu Sans"/>
              </a:rPr>
              <a:t>O</a:t>
            </a:r>
            <a:r>
              <a:rPr lang="de-DE" sz="2800" b="0" strike="noStrike" spc="-1" dirty="0">
                <a:solidFill>
                  <a:srgbClr val="000000"/>
                </a:solidFill>
                <a:latin typeface="Arial"/>
                <a:ea typeface="DejaVu Sans"/>
              </a:rPr>
              <a:t>rganisation und Durchführung dieser Veranstaltung geschieht.</a:t>
            </a:r>
            <a:endParaRPr lang="de-DE" sz="2800" spc="-1" dirty="0">
              <a:latin typeface="Arial"/>
            </a:endParaRPr>
          </a:p>
          <a:p>
            <a:pPr marL="566640" indent="-457200">
              <a:lnSpc>
                <a:spcPct val="100000"/>
              </a:lnSpc>
              <a:spcBef>
                <a:spcPts val="1414"/>
              </a:spcBef>
              <a:buClr>
                <a:srgbClr val="000000"/>
              </a:buClr>
              <a:buSzPct val="45000"/>
              <a:buFontTx/>
              <a:buChar char="-"/>
            </a:pPr>
            <a:r>
              <a:rPr lang="de-DE" sz="2800" b="0" strike="noStrike" spc="-1" dirty="0">
                <a:solidFill>
                  <a:srgbClr val="000000"/>
                </a:solidFill>
                <a:latin typeface="Arial"/>
                <a:ea typeface="DejaVu Sans"/>
              </a:rPr>
              <a:t>Durch die </a:t>
            </a:r>
            <a:r>
              <a:rPr lang="de-DE" sz="2800" b="1" strike="noStrike" spc="-1" dirty="0">
                <a:solidFill>
                  <a:srgbClr val="000000"/>
                </a:solidFill>
                <a:latin typeface="Arial"/>
                <a:ea typeface="DejaVu Sans"/>
              </a:rPr>
              <a:t>Teilnahme</a:t>
            </a:r>
            <a:r>
              <a:rPr lang="de-DE" sz="2800" b="0" strike="noStrike" spc="-1" dirty="0">
                <a:solidFill>
                  <a:srgbClr val="000000"/>
                </a:solidFill>
                <a:latin typeface="Arial"/>
                <a:ea typeface="DejaVu Sans"/>
              </a:rPr>
              <a:t> an der Mitgliederversammlung erklären die Teilnehmer ihr </a:t>
            </a:r>
            <a:r>
              <a:rPr lang="de-DE" sz="2800" b="1" strike="noStrike" spc="-1" dirty="0">
                <a:solidFill>
                  <a:srgbClr val="000000"/>
                </a:solidFill>
                <a:latin typeface="Arial"/>
                <a:ea typeface="DejaVu Sans"/>
              </a:rPr>
              <a:t>Einverständnis</a:t>
            </a:r>
            <a:r>
              <a:rPr lang="de-DE" sz="2800" b="0" strike="noStrike" spc="-1" dirty="0">
                <a:solidFill>
                  <a:srgbClr val="000000"/>
                </a:solidFill>
                <a:latin typeface="Arial"/>
                <a:ea typeface="DejaVu Sans"/>
              </a:rPr>
              <a:t>, dass Fotos/Videos von ihnen ohne Angabe ihrer personenbezogenen Daten verwendet werden können.</a:t>
            </a:r>
            <a:endParaRPr lang="de-DE" sz="2800" spc="-1" dirty="0">
              <a:latin typeface="Arial"/>
            </a:endParaRPr>
          </a:p>
          <a:p>
            <a:pPr marL="566640" indent="-457200">
              <a:lnSpc>
                <a:spcPct val="100000"/>
              </a:lnSpc>
              <a:spcBef>
                <a:spcPts val="1414"/>
              </a:spcBef>
              <a:buClr>
                <a:srgbClr val="000000"/>
              </a:buClr>
              <a:buSzPct val="45000"/>
              <a:buFontTx/>
              <a:buChar char="-"/>
            </a:pPr>
            <a:r>
              <a:rPr lang="de-DE" sz="2800" b="0" strike="noStrike" spc="-1" dirty="0">
                <a:solidFill>
                  <a:srgbClr val="000000"/>
                </a:solidFill>
                <a:latin typeface="Arial"/>
                <a:ea typeface="DejaVu Sans"/>
              </a:rPr>
              <a:t>Wer mit der Veröffentlichung seiner Daten </a:t>
            </a:r>
            <a:r>
              <a:rPr lang="de-DE" sz="2800" b="1" u="sng" strike="noStrike" spc="-1" dirty="0">
                <a:solidFill>
                  <a:srgbClr val="000000"/>
                </a:solidFill>
                <a:latin typeface="Arial"/>
                <a:ea typeface="DejaVu Sans"/>
              </a:rPr>
              <a:t>nicht</a:t>
            </a:r>
            <a:r>
              <a:rPr lang="de-DE" sz="2800" b="1" strike="noStrike" spc="-1" dirty="0">
                <a:solidFill>
                  <a:srgbClr val="000000"/>
                </a:solidFill>
                <a:latin typeface="Arial"/>
                <a:ea typeface="DejaVu Sans"/>
              </a:rPr>
              <a:t> einverstanden </a:t>
            </a:r>
            <a:r>
              <a:rPr lang="de-DE" sz="2800" b="0" strike="noStrike" spc="-1" dirty="0">
                <a:solidFill>
                  <a:srgbClr val="000000"/>
                </a:solidFill>
                <a:latin typeface="Arial"/>
                <a:ea typeface="DejaVu Sans"/>
              </a:rPr>
              <a:t>ist, wende sich bitte an den </a:t>
            </a:r>
            <a:r>
              <a:rPr lang="de-DE" sz="2800" b="1" strike="noStrike" spc="-1" dirty="0">
                <a:solidFill>
                  <a:srgbClr val="000000"/>
                </a:solidFill>
                <a:latin typeface="Arial"/>
                <a:ea typeface="DejaVu Sans"/>
              </a:rPr>
              <a:t>Vorstand des JV Altkreis Seelow e.V.</a:t>
            </a:r>
            <a:endParaRPr lang="de-DE" sz="2800" b="1" strike="noStrike" spc="-1" dirty="0">
              <a:latin typeface="Arial"/>
            </a:endParaRPr>
          </a:p>
          <a:p>
            <a:endParaRPr lang="de-DE" sz="2800" dirty="0"/>
          </a:p>
        </p:txBody>
      </p:sp>
      <p:sp>
        <p:nvSpPr>
          <p:cNvPr id="4" name="Textfeld 3">
            <a:extLst>
              <a:ext uri="{FF2B5EF4-FFF2-40B4-BE49-F238E27FC236}">
                <a16:creationId xmlns:a16="http://schemas.microsoft.com/office/drawing/2014/main" id="{71AA39DB-A69A-AD65-511D-E01F7656D2AE}"/>
              </a:ext>
            </a:extLst>
          </p:cNvPr>
          <p:cNvSpPr txBox="1"/>
          <p:nvPr/>
        </p:nvSpPr>
        <p:spPr>
          <a:xfrm>
            <a:off x="551340" y="862902"/>
            <a:ext cx="11090908" cy="584775"/>
          </a:xfrm>
          <a:prstGeom prst="rect">
            <a:avLst/>
          </a:prstGeom>
          <a:noFill/>
        </p:spPr>
        <p:txBody>
          <a:bodyPr wrap="square" rtlCol="0">
            <a:spAutoFit/>
          </a:bodyPr>
          <a:lstStyle/>
          <a:p>
            <a:r>
              <a:rPr lang="de-DE" sz="3200" b="1" u="sng" dirty="0"/>
              <a:t>Hinweise zum Datenschutz</a:t>
            </a:r>
          </a:p>
        </p:txBody>
      </p:sp>
      <p:pic>
        <p:nvPicPr>
          <p:cNvPr id="5" name="Grafik 4" descr="Ein Bild, das Text, Logo, Emblem, Symbol enthält.">
            <a:extLst>
              <a:ext uri="{FF2B5EF4-FFF2-40B4-BE49-F238E27FC236}">
                <a16:creationId xmlns:a16="http://schemas.microsoft.com/office/drawing/2014/main" id="{0E41F066-5A1A-A989-9E27-8681A33E23C8}"/>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5202" b="94055" l="6639" r="94626">
                        <a14:foregroundMark x1="63593" y1="67357" x2="63593" y2="67357"/>
                        <a14:foregroundMark x1="59852" y1="59448" x2="59852" y2="59448"/>
                        <a14:foregroundMark x1="45416" y1="43206" x2="40832" y2="57378"/>
                        <a14:foregroundMark x1="40832" y1="57378" x2="54795" y2="65393"/>
                        <a14:foregroundMark x1="54795" y1="65393" x2="62065" y2="57590"/>
                        <a14:foregroundMark x1="62065" y1="57590" x2="61538" y2="54989"/>
                        <a14:foregroundMark x1="43203" y1="27282" x2="28082" y2="34130"/>
                        <a14:foregroundMark x1="28082" y1="34130" x2="24974" y2="61783"/>
                        <a14:foregroundMark x1="24974" y1="61783" x2="57587" y2="76168"/>
                        <a14:foregroundMark x1="57587" y1="76168" x2="91904" y2="67872"/>
                        <a14:foregroundMark x1="95061" y1="58195" x2="94626" y2="50743"/>
                        <a14:foregroundMark x1="94626" y1="50743" x2="82086" y2="24522"/>
                        <a14:foregroundMark x1="23973" y1="13907" x2="17439" y2="19268"/>
                        <a14:foregroundMark x1="17439" y1="19268" x2="11117" y2="32378"/>
                        <a14:foregroundMark x1="11117" y1="32378" x2="10537" y2="47665"/>
                        <a14:foregroundMark x1="10537" y1="47665" x2="19336" y2="69108"/>
                        <a14:foregroundMark x1="19336" y1="69108" x2="51633" y2="79140"/>
                        <a14:foregroundMark x1="51633" y1="79140" x2="78188" y2="61730"/>
                        <a14:foregroundMark x1="78188" y1="61730" x2="85458" y2="40605"/>
                        <a14:foregroundMark x1="85458" y1="40605" x2="68809" y2="21815"/>
                        <a14:foregroundMark x1="68809" y1="21815" x2="48209" y2="16985"/>
                        <a14:foregroundMark x1="48209" y1="16985" x2="29663" y2="21656"/>
                        <a14:foregroundMark x1="29663" y1="21656" x2="25342" y2="25902"/>
                        <a14:foregroundMark x1="12750" y1="26592" x2="4558" y2="43200"/>
                        <a14:foregroundMark x1="4949" y1="46341" x2="9484" y2="65499"/>
                        <a14:foregroundMark x1="9484" y1="65499" x2="15595" y2="76645"/>
                        <a14:foregroundMark x1="15595" y1="76645" x2="44731" y2="88482"/>
                        <a14:foregroundMark x1="44731" y1="88482" x2="54531" y2="87951"/>
                        <a14:foregroundMark x1="54531" y1="87951" x2="78451" y2="73142"/>
                        <a14:foregroundMark x1="78451" y1="73142" x2="85564" y2="51433"/>
                        <a14:foregroundMark x1="85564" y1="51433" x2="84879" y2="29883"/>
                        <a14:foregroundMark x1="84879" y1="29883" x2="83456" y2="25902"/>
                        <a14:foregroundMark x1="21075" y1="82590" x2="35142" y2="91932"/>
                        <a14:foregroundMark x1="35142" y1="91932" x2="44626" y2="91985"/>
                        <a14:foregroundMark x1="44626" y1="91985" x2="66649" y2="88747"/>
                        <a14:foregroundMark x1="66649" y1="88747" x2="85564" y2="76327"/>
                        <a14:foregroundMark x1="85564" y1="76327" x2="89094" y2="71125"/>
                        <a14:foregroundMark x1="54900" y1="94214" x2="47418" y2="92675"/>
                        <a14:foregroundMark x1="5479" y1="54989" x2="6639" y2="45170"/>
                        <a14:foregroundMark x1="6639" y1="45170" x2="25184" y2="18896"/>
                        <a14:foregroundMark x1="36038" y1="9820" x2="58535" y2="7590"/>
                        <a14:foregroundMark x1="58535" y1="7590" x2="68493" y2="9130"/>
                        <a14:foregroundMark x1="68493" y1="9130" x2="68704" y2="9448"/>
                        <a14:foregroundMark x1="55427" y1="5202" x2="55427" y2="5202"/>
                        <a14:foregroundMark x1="54900" y1="5361" x2="52371" y2="5361"/>
                        <a14:foregroundMark x1="52371" y1="5361" x2="52371" y2="5361"/>
                        <a14:foregroundMark x1="52371" y1="5361" x2="52371" y2="5361"/>
                        <a14:foregroundMark x1="52371" y1="5361" x2="52371" y2="5361"/>
                        <a14:backgroundMark x1="4584" y1="43206" x2="3952" y2="46125"/>
                        <a14:backgroundMark x1="95890" y1="58439" x2="92308" y2="70435"/>
                        <a14:backgroundMark x1="95680" y1="59979" x2="95205" y2="64915"/>
                        <a14:backgroundMark x1="95205" y1="65605" x2="96575" y2="67357"/>
                        <a14:backgroundMark x1="96207" y1="62739" x2="93678" y2="69586"/>
                      </a14:backgroundRemoval>
                    </a14:imgEffect>
                  </a14:imgLayer>
                </a14:imgProps>
              </a:ext>
              <a:ext uri="{28A0092B-C50C-407E-A947-70E740481C1C}">
                <a14:useLocalDpi xmlns:a14="http://schemas.microsoft.com/office/drawing/2010/main" val="0"/>
              </a:ext>
            </a:extLst>
          </a:blip>
          <a:stretch>
            <a:fillRect/>
          </a:stretch>
        </p:blipFill>
        <p:spPr>
          <a:xfrm>
            <a:off x="108155" y="0"/>
            <a:ext cx="609479" cy="604984"/>
          </a:xfrm>
          <a:prstGeom prst="rect">
            <a:avLst/>
          </a:prstGeom>
        </p:spPr>
      </p:pic>
    </p:spTree>
    <p:extLst>
      <p:ext uri="{BB962C8B-B14F-4D97-AF65-F5344CB8AC3E}">
        <p14:creationId xmlns:p14="http://schemas.microsoft.com/office/powerpoint/2010/main" val="13221748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8E23DE-9741-9B3B-4B3E-7D49B9A84649}"/>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0B9CB5E6-ED17-0191-0DAD-D515008FFA43}"/>
              </a:ext>
            </a:extLst>
          </p:cNvPr>
          <p:cNvSpPr/>
          <p:nvPr/>
        </p:nvSpPr>
        <p:spPr>
          <a:xfrm>
            <a:off x="0" y="0"/>
            <a:ext cx="12193588"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Rechteck 5">
            <a:extLst>
              <a:ext uri="{FF2B5EF4-FFF2-40B4-BE49-F238E27FC236}">
                <a16:creationId xmlns:a16="http://schemas.microsoft.com/office/drawing/2014/main" id="{6487BE59-0DDA-838F-6DB8-211BB3F541CC}"/>
              </a:ext>
            </a:extLst>
          </p:cNvPr>
          <p:cNvSpPr/>
          <p:nvPr/>
        </p:nvSpPr>
        <p:spPr>
          <a:xfrm>
            <a:off x="0" y="0"/>
            <a:ext cx="12193588" cy="604984"/>
          </a:xfrm>
          <a:prstGeom prst="rect">
            <a:avLst/>
          </a:prstGeom>
          <a:solidFill>
            <a:schemeClr val="accent6">
              <a:lumMod val="5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 1">
            <a:extLst>
              <a:ext uri="{FF2B5EF4-FFF2-40B4-BE49-F238E27FC236}">
                <a16:creationId xmlns:a16="http://schemas.microsoft.com/office/drawing/2014/main" id="{4946868C-5D6D-9B4A-248B-88A649D83701}"/>
              </a:ext>
            </a:extLst>
          </p:cNvPr>
          <p:cNvSpPr>
            <a:spLocks noGrp="1"/>
          </p:cNvSpPr>
          <p:nvPr>
            <p:ph type="title"/>
          </p:nvPr>
        </p:nvSpPr>
        <p:spPr>
          <a:xfrm>
            <a:off x="89284" y="140260"/>
            <a:ext cx="11700386" cy="324464"/>
          </a:xfrm>
        </p:spPr>
        <p:txBody>
          <a:bodyPr/>
          <a:lstStyle/>
          <a:p>
            <a:pPr algn="ctr"/>
            <a:r>
              <a:rPr lang="de-DE" sz="2000" spc="-1" dirty="0">
                <a:solidFill>
                  <a:schemeClr val="bg1"/>
                </a:solidFill>
                <a:latin typeface="Calibri Light"/>
                <a:ea typeface="DejaVu Sans"/>
              </a:rPr>
              <a:t>J</a:t>
            </a:r>
            <a:r>
              <a:rPr lang="de-DE" sz="2000" b="1" strike="noStrike" spc="-1" dirty="0">
                <a:solidFill>
                  <a:schemeClr val="bg1"/>
                </a:solidFill>
                <a:latin typeface="Calibri Light"/>
                <a:ea typeface="DejaVu Sans"/>
              </a:rPr>
              <a:t>agdverband  Altkreis Seelow e.V. Mitgliederversammlung 15.03.2025</a:t>
            </a:r>
            <a:endParaRPr lang="de-DE" sz="2000" dirty="0">
              <a:solidFill>
                <a:schemeClr val="bg1"/>
              </a:solidFill>
            </a:endParaRPr>
          </a:p>
        </p:txBody>
      </p:sp>
      <p:sp>
        <p:nvSpPr>
          <p:cNvPr id="3" name="Untertitel 2">
            <a:extLst>
              <a:ext uri="{FF2B5EF4-FFF2-40B4-BE49-F238E27FC236}">
                <a16:creationId xmlns:a16="http://schemas.microsoft.com/office/drawing/2014/main" id="{D9B7DFAC-F61B-5AC8-6ACE-A93F7751E52C}"/>
              </a:ext>
            </a:extLst>
          </p:cNvPr>
          <p:cNvSpPr>
            <a:spLocks noGrp="1"/>
          </p:cNvSpPr>
          <p:nvPr>
            <p:ph type="subTitle"/>
          </p:nvPr>
        </p:nvSpPr>
        <p:spPr>
          <a:xfrm>
            <a:off x="609479" y="1445342"/>
            <a:ext cx="11090907" cy="5284838"/>
          </a:xfrm>
        </p:spPr>
        <p:txBody>
          <a:bodyPr/>
          <a:lstStyle/>
          <a:p>
            <a:pPr algn="ctr">
              <a:lnSpc>
                <a:spcPct val="90000"/>
              </a:lnSpc>
              <a:spcBef>
                <a:spcPts val="1001"/>
              </a:spcBef>
              <a:tabLst>
                <a:tab pos="0" algn="l"/>
              </a:tabLst>
            </a:pPr>
            <a:r>
              <a:rPr lang="de-DE" sz="2400" b="1" strike="noStrike" spc="-1" dirty="0">
                <a:solidFill>
                  <a:schemeClr val="bg1"/>
                </a:solidFill>
                <a:latin typeface="Arial"/>
                <a:ea typeface="DejaVu Sans"/>
              </a:rPr>
              <a:t>Wir trauern um unsere verstorbenen Weidgenossen</a:t>
            </a:r>
          </a:p>
          <a:p>
            <a:pPr algn="ctr">
              <a:lnSpc>
                <a:spcPct val="90000"/>
              </a:lnSpc>
              <a:spcBef>
                <a:spcPts val="1001"/>
              </a:spcBef>
              <a:tabLst>
                <a:tab pos="0" algn="l"/>
              </a:tabLst>
            </a:pPr>
            <a:r>
              <a:rPr lang="de-DE" sz="2400" b="1" spc="-1" dirty="0">
                <a:solidFill>
                  <a:schemeClr val="bg1"/>
                </a:solidFill>
              </a:rPr>
              <a:t>und gedenken Ihrer mit einer Gedenkminute!</a:t>
            </a:r>
            <a:endParaRPr lang="de-DE" sz="2400" b="0" strike="noStrike" spc="-1" dirty="0">
              <a:solidFill>
                <a:schemeClr val="bg1"/>
              </a:solidFill>
              <a:latin typeface="Arial"/>
            </a:endParaRPr>
          </a:p>
          <a:p>
            <a:pPr algn="ctr">
              <a:lnSpc>
                <a:spcPct val="90000"/>
              </a:lnSpc>
              <a:spcBef>
                <a:spcPts val="1001"/>
              </a:spcBef>
              <a:tabLst>
                <a:tab pos="0" algn="l"/>
              </a:tabLst>
            </a:pPr>
            <a:endParaRPr lang="de-DE" sz="2400" b="0" strike="noStrike" spc="-1" dirty="0">
              <a:solidFill>
                <a:schemeClr val="bg1"/>
              </a:solidFill>
              <a:latin typeface="Arial"/>
            </a:endParaRPr>
          </a:p>
          <a:p>
            <a:pPr algn="ctr">
              <a:lnSpc>
                <a:spcPct val="90000"/>
              </a:lnSpc>
              <a:spcBef>
                <a:spcPts val="1001"/>
              </a:spcBef>
              <a:tabLst>
                <a:tab pos="0" algn="l"/>
              </a:tabLst>
            </a:pPr>
            <a:r>
              <a:rPr lang="de-DE" sz="2400" b="1" strike="noStrike" spc="-1" dirty="0">
                <a:solidFill>
                  <a:schemeClr val="bg1"/>
                </a:solidFill>
                <a:latin typeface="Arial"/>
              </a:rPr>
              <a:t>     Werner Schulz                Hartmut Jensch     </a:t>
            </a:r>
            <a:r>
              <a:rPr lang="de-DE" sz="2400" b="1" spc="-1" dirty="0">
                <a:solidFill>
                  <a:schemeClr val="bg1"/>
                </a:solidFill>
                <a:latin typeface="Arial"/>
              </a:rPr>
              <a:t>	</a:t>
            </a:r>
            <a:r>
              <a:rPr lang="de-DE" sz="2400" b="1" strike="noStrike" spc="-1" dirty="0">
                <a:solidFill>
                  <a:schemeClr val="bg1"/>
                </a:solidFill>
                <a:latin typeface="Arial"/>
              </a:rPr>
              <a:t> Mario Ruschel</a:t>
            </a:r>
          </a:p>
          <a:p>
            <a:pPr algn="ctr">
              <a:lnSpc>
                <a:spcPct val="90000"/>
              </a:lnSpc>
              <a:spcBef>
                <a:spcPts val="1001"/>
              </a:spcBef>
              <a:tabLst>
                <a:tab pos="0" algn="l"/>
              </a:tabLst>
            </a:pPr>
            <a:r>
              <a:rPr lang="de-DE" sz="2400" b="1" strike="noStrike" spc="-1" dirty="0">
                <a:solidFill>
                  <a:schemeClr val="bg1"/>
                </a:solidFill>
                <a:latin typeface="Arial"/>
              </a:rPr>
              <a:t>	</a:t>
            </a:r>
            <a:r>
              <a:rPr lang="de-DE" sz="2400" b="1" strike="noStrike" spc="-1" dirty="0">
                <a:solidFill>
                  <a:schemeClr val="bg1"/>
                </a:solidFill>
                <a:latin typeface="Arial"/>
                <a:ea typeface="DejaVu Sans"/>
              </a:rPr>
              <a:t>		</a:t>
            </a:r>
            <a:endParaRPr lang="de-DE" sz="2400" b="1" spc="-1" dirty="0">
              <a:solidFill>
                <a:schemeClr val="bg1"/>
              </a:solidFill>
              <a:latin typeface="Arial"/>
              <a:ea typeface="DejaVu Sans"/>
            </a:endParaRPr>
          </a:p>
          <a:p>
            <a:pPr algn="ctr">
              <a:lnSpc>
                <a:spcPct val="90000"/>
              </a:lnSpc>
              <a:spcBef>
                <a:spcPts val="1001"/>
              </a:spcBef>
              <a:tabLst>
                <a:tab pos="0" algn="l"/>
              </a:tabLst>
            </a:pPr>
            <a:endParaRPr lang="de-DE" sz="2400" b="1" strike="noStrike" spc="-1" dirty="0">
              <a:solidFill>
                <a:schemeClr val="bg1"/>
              </a:solidFill>
              <a:latin typeface="Arial"/>
              <a:ea typeface="DejaVu Sans"/>
            </a:endParaRPr>
          </a:p>
          <a:p>
            <a:pPr algn="ctr">
              <a:lnSpc>
                <a:spcPct val="90000"/>
              </a:lnSpc>
              <a:spcBef>
                <a:spcPts val="1001"/>
              </a:spcBef>
              <a:tabLst>
                <a:tab pos="0" algn="l"/>
              </a:tabLst>
            </a:pPr>
            <a:r>
              <a:rPr lang="de-DE" sz="2400" b="1" strike="noStrike" spc="-1" dirty="0">
                <a:solidFill>
                  <a:schemeClr val="bg1"/>
                </a:solidFill>
                <a:latin typeface="Arial"/>
                <a:ea typeface="DejaVu Sans"/>
              </a:rPr>
              <a:t>„Jagd vorbei – Halali!“</a:t>
            </a:r>
            <a:endParaRPr lang="de-DE" sz="2400" b="0" strike="noStrike" spc="-1" dirty="0">
              <a:solidFill>
                <a:schemeClr val="bg1"/>
              </a:solidFill>
              <a:latin typeface="Arial"/>
            </a:endParaRPr>
          </a:p>
          <a:p>
            <a:pPr algn="ctr"/>
            <a:endParaRPr lang="de-DE" sz="2400" dirty="0"/>
          </a:p>
        </p:txBody>
      </p:sp>
      <p:pic>
        <p:nvPicPr>
          <p:cNvPr id="5" name="Grafik 4" descr="Ein Bild, das Text, Logo, Emblem, Symbol enthält.">
            <a:extLst>
              <a:ext uri="{FF2B5EF4-FFF2-40B4-BE49-F238E27FC236}">
                <a16:creationId xmlns:a16="http://schemas.microsoft.com/office/drawing/2014/main" id="{ABEDC5D3-68A6-AAE6-A17C-21D738F56C0B}"/>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5202" b="94055" l="6639" r="94626">
                        <a14:foregroundMark x1="63593" y1="67357" x2="63593" y2="67357"/>
                        <a14:foregroundMark x1="59852" y1="59448" x2="59852" y2="59448"/>
                        <a14:foregroundMark x1="45416" y1="43206" x2="40832" y2="57378"/>
                        <a14:foregroundMark x1="40832" y1="57378" x2="54795" y2="65393"/>
                        <a14:foregroundMark x1="54795" y1="65393" x2="62065" y2="57590"/>
                        <a14:foregroundMark x1="62065" y1="57590" x2="61538" y2="54989"/>
                        <a14:foregroundMark x1="43203" y1="27282" x2="28082" y2="34130"/>
                        <a14:foregroundMark x1="28082" y1="34130" x2="24974" y2="61783"/>
                        <a14:foregroundMark x1="24974" y1="61783" x2="57587" y2="76168"/>
                        <a14:foregroundMark x1="57587" y1="76168" x2="91904" y2="67872"/>
                        <a14:foregroundMark x1="95061" y1="58195" x2="94626" y2="50743"/>
                        <a14:foregroundMark x1="94626" y1="50743" x2="82086" y2="24522"/>
                        <a14:foregroundMark x1="23973" y1="13907" x2="17439" y2="19268"/>
                        <a14:foregroundMark x1="17439" y1="19268" x2="11117" y2="32378"/>
                        <a14:foregroundMark x1="11117" y1="32378" x2="10537" y2="47665"/>
                        <a14:foregroundMark x1="10537" y1="47665" x2="19336" y2="69108"/>
                        <a14:foregroundMark x1="19336" y1="69108" x2="51633" y2="79140"/>
                        <a14:foregroundMark x1="51633" y1="79140" x2="78188" y2="61730"/>
                        <a14:foregroundMark x1="78188" y1="61730" x2="85458" y2="40605"/>
                        <a14:foregroundMark x1="85458" y1="40605" x2="68809" y2="21815"/>
                        <a14:foregroundMark x1="68809" y1="21815" x2="48209" y2="16985"/>
                        <a14:foregroundMark x1="48209" y1="16985" x2="29663" y2="21656"/>
                        <a14:foregroundMark x1="29663" y1="21656" x2="25342" y2="25902"/>
                        <a14:foregroundMark x1="12750" y1="26592" x2="4558" y2="43200"/>
                        <a14:foregroundMark x1="4949" y1="46341" x2="9484" y2="65499"/>
                        <a14:foregroundMark x1="9484" y1="65499" x2="15595" y2="76645"/>
                        <a14:foregroundMark x1="15595" y1="76645" x2="44731" y2="88482"/>
                        <a14:foregroundMark x1="44731" y1="88482" x2="54531" y2="87951"/>
                        <a14:foregroundMark x1="54531" y1="87951" x2="78451" y2="73142"/>
                        <a14:foregroundMark x1="78451" y1="73142" x2="85564" y2="51433"/>
                        <a14:foregroundMark x1="85564" y1="51433" x2="84879" y2="29883"/>
                        <a14:foregroundMark x1="84879" y1="29883" x2="83456" y2="25902"/>
                        <a14:foregroundMark x1="21075" y1="82590" x2="35142" y2="91932"/>
                        <a14:foregroundMark x1="35142" y1="91932" x2="44626" y2="91985"/>
                        <a14:foregroundMark x1="44626" y1="91985" x2="66649" y2="88747"/>
                        <a14:foregroundMark x1="66649" y1="88747" x2="85564" y2="76327"/>
                        <a14:foregroundMark x1="85564" y1="76327" x2="89094" y2="71125"/>
                        <a14:foregroundMark x1="54900" y1="94214" x2="47418" y2="92675"/>
                        <a14:foregroundMark x1="5479" y1="54989" x2="6639" y2="45170"/>
                        <a14:foregroundMark x1="6639" y1="45170" x2="25184" y2="18896"/>
                        <a14:foregroundMark x1="36038" y1="9820" x2="58535" y2="7590"/>
                        <a14:foregroundMark x1="58535" y1="7590" x2="68493" y2="9130"/>
                        <a14:foregroundMark x1="68493" y1="9130" x2="68704" y2="9448"/>
                        <a14:foregroundMark x1="55427" y1="5202" x2="55427" y2="5202"/>
                        <a14:foregroundMark x1="54900" y1="5361" x2="52371" y2="5361"/>
                        <a14:foregroundMark x1="52371" y1="5361" x2="52371" y2="5361"/>
                        <a14:foregroundMark x1="52371" y1="5361" x2="52371" y2="5361"/>
                        <a14:foregroundMark x1="52371" y1="5361" x2="52371" y2="5361"/>
                        <a14:backgroundMark x1="4584" y1="43206" x2="3952" y2="46125"/>
                        <a14:backgroundMark x1="95890" y1="58439" x2="92308" y2="70435"/>
                        <a14:backgroundMark x1="95680" y1="59979" x2="95205" y2="64915"/>
                        <a14:backgroundMark x1="95205" y1="65605" x2="96575" y2="67357"/>
                        <a14:backgroundMark x1="96207" y1="62739" x2="93678" y2="69586"/>
                      </a14:backgroundRemoval>
                    </a14:imgEffect>
                  </a14:imgLayer>
                </a14:imgProps>
              </a:ext>
              <a:ext uri="{28A0092B-C50C-407E-A947-70E740481C1C}">
                <a14:useLocalDpi xmlns:a14="http://schemas.microsoft.com/office/drawing/2010/main" val="0"/>
              </a:ext>
            </a:extLst>
          </a:blip>
          <a:stretch>
            <a:fillRect/>
          </a:stretch>
        </p:blipFill>
        <p:spPr>
          <a:xfrm>
            <a:off x="108155" y="0"/>
            <a:ext cx="609479" cy="604984"/>
          </a:xfrm>
          <a:prstGeom prst="rect">
            <a:avLst/>
          </a:prstGeom>
        </p:spPr>
      </p:pic>
      <p:sp>
        <p:nvSpPr>
          <p:cNvPr id="10" name="Textfeld 9">
            <a:extLst>
              <a:ext uri="{FF2B5EF4-FFF2-40B4-BE49-F238E27FC236}">
                <a16:creationId xmlns:a16="http://schemas.microsoft.com/office/drawing/2014/main" id="{4C132A6A-7A61-7F60-DD42-344EB99064DA}"/>
              </a:ext>
            </a:extLst>
          </p:cNvPr>
          <p:cNvSpPr txBox="1"/>
          <p:nvPr/>
        </p:nvSpPr>
        <p:spPr>
          <a:xfrm>
            <a:off x="894735" y="884903"/>
            <a:ext cx="10805651" cy="584775"/>
          </a:xfrm>
          <a:prstGeom prst="rect">
            <a:avLst/>
          </a:prstGeom>
          <a:noFill/>
        </p:spPr>
        <p:txBody>
          <a:bodyPr wrap="square" rtlCol="0">
            <a:spAutoFit/>
          </a:bodyPr>
          <a:lstStyle/>
          <a:p>
            <a:r>
              <a:rPr lang="de-DE" sz="3200" b="1" u="sng" dirty="0">
                <a:solidFill>
                  <a:schemeClr val="bg1"/>
                </a:solidFill>
              </a:rPr>
              <a:t>Totenehrungen</a:t>
            </a:r>
          </a:p>
        </p:txBody>
      </p:sp>
      <p:pic>
        <p:nvPicPr>
          <p:cNvPr id="1028" name="Picture 4" descr="Totenehrung 2025 entfällt – Musikverein Freundschaft Berghausen 1902 e.V.">
            <a:extLst>
              <a:ext uri="{FF2B5EF4-FFF2-40B4-BE49-F238E27FC236}">
                <a16:creationId xmlns:a16="http://schemas.microsoft.com/office/drawing/2014/main" id="{95B9205D-F68B-08AF-8BB2-1F4E193618C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672532" y="4711960"/>
            <a:ext cx="2566220" cy="17108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26238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80DF1E-87E0-E909-8470-00B8808D9AC8}"/>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FCF88EDA-9AD3-405B-6B19-B2A055876B8D}"/>
              </a:ext>
            </a:extLst>
          </p:cNvPr>
          <p:cNvSpPr/>
          <p:nvPr/>
        </p:nvSpPr>
        <p:spPr>
          <a:xfrm>
            <a:off x="0" y="0"/>
            <a:ext cx="12193588" cy="6858000"/>
          </a:xfrm>
          <a:prstGeom prst="rect">
            <a:avLst/>
          </a:prstGeom>
          <a:solidFill>
            <a:srgbClr val="EADC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Rechteck 5">
            <a:extLst>
              <a:ext uri="{FF2B5EF4-FFF2-40B4-BE49-F238E27FC236}">
                <a16:creationId xmlns:a16="http://schemas.microsoft.com/office/drawing/2014/main" id="{804DFCF6-6304-5769-8A76-08216107F8B1}"/>
              </a:ext>
            </a:extLst>
          </p:cNvPr>
          <p:cNvSpPr/>
          <p:nvPr/>
        </p:nvSpPr>
        <p:spPr>
          <a:xfrm>
            <a:off x="0" y="0"/>
            <a:ext cx="12193588" cy="604984"/>
          </a:xfrm>
          <a:prstGeom prst="rect">
            <a:avLst/>
          </a:prstGeom>
          <a:solidFill>
            <a:schemeClr val="accent6">
              <a:lumMod val="5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 1">
            <a:extLst>
              <a:ext uri="{FF2B5EF4-FFF2-40B4-BE49-F238E27FC236}">
                <a16:creationId xmlns:a16="http://schemas.microsoft.com/office/drawing/2014/main" id="{1D510925-1749-1416-6C37-12B6E3E2C9B9}"/>
              </a:ext>
            </a:extLst>
          </p:cNvPr>
          <p:cNvSpPr>
            <a:spLocks noGrp="1"/>
          </p:cNvSpPr>
          <p:nvPr>
            <p:ph type="title"/>
          </p:nvPr>
        </p:nvSpPr>
        <p:spPr>
          <a:xfrm>
            <a:off x="89284" y="140260"/>
            <a:ext cx="11700386" cy="324464"/>
          </a:xfrm>
        </p:spPr>
        <p:txBody>
          <a:bodyPr/>
          <a:lstStyle/>
          <a:p>
            <a:pPr algn="ctr"/>
            <a:r>
              <a:rPr lang="de-DE" sz="2000" spc="-1" dirty="0">
                <a:solidFill>
                  <a:schemeClr val="bg1"/>
                </a:solidFill>
                <a:latin typeface="Calibri Light"/>
                <a:ea typeface="DejaVu Sans"/>
              </a:rPr>
              <a:t>J</a:t>
            </a:r>
            <a:r>
              <a:rPr lang="de-DE" sz="2000" b="1" strike="noStrike" spc="-1" dirty="0">
                <a:solidFill>
                  <a:schemeClr val="bg1"/>
                </a:solidFill>
                <a:latin typeface="Calibri Light"/>
                <a:ea typeface="DejaVu Sans"/>
              </a:rPr>
              <a:t>agdverband  Altkreis Seelow e.V. Mitgliederversammlung 15.03.2025</a:t>
            </a:r>
            <a:endParaRPr lang="de-DE" sz="2000" dirty="0">
              <a:solidFill>
                <a:schemeClr val="bg1"/>
              </a:solidFill>
            </a:endParaRPr>
          </a:p>
        </p:txBody>
      </p:sp>
      <p:sp>
        <p:nvSpPr>
          <p:cNvPr id="3" name="Untertitel 2">
            <a:extLst>
              <a:ext uri="{FF2B5EF4-FFF2-40B4-BE49-F238E27FC236}">
                <a16:creationId xmlns:a16="http://schemas.microsoft.com/office/drawing/2014/main" id="{94468D16-FBDF-DCE2-46A8-2F453B472611}"/>
              </a:ext>
            </a:extLst>
          </p:cNvPr>
          <p:cNvSpPr>
            <a:spLocks noGrp="1"/>
          </p:cNvSpPr>
          <p:nvPr>
            <p:ph type="subTitle"/>
          </p:nvPr>
        </p:nvSpPr>
        <p:spPr>
          <a:xfrm>
            <a:off x="609480" y="1445342"/>
            <a:ext cx="5004740" cy="5284838"/>
          </a:xfrm>
        </p:spPr>
        <p:txBody>
          <a:bodyPr/>
          <a:lstStyle/>
          <a:p>
            <a:pPr marL="453060" indent="-342900">
              <a:lnSpc>
                <a:spcPct val="100000"/>
              </a:lnSpc>
              <a:spcBef>
                <a:spcPts val="1417"/>
              </a:spcBef>
              <a:buClr>
                <a:srgbClr val="000000"/>
              </a:buClr>
              <a:buSzPct val="45000"/>
              <a:buAutoNum type="arabicPeriod"/>
            </a:pPr>
            <a:r>
              <a:rPr lang="de-DE" sz="2400" spc="-1" dirty="0">
                <a:solidFill>
                  <a:srgbClr val="000000"/>
                </a:solidFill>
                <a:latin typeface="Calibri"/>
              </a:rPr>
              <a:t>Begrüßung</a:t>
            </a:r>
          </a:p>
          <a:p>
            <a:pPr marL="453060" indent="-342900">
              <a:lnSpc>
                <a:spcPct val="100000"/>
              </a:lnSpc>
              <a:spcBef>
                <a:spcPts val="1417"/>
              </a:spcBef>
              <a:buClr>
                <a:srgbClr val="000000"/>
              </a:buClr>
              <a:buSzPct val="45000"/>
              <a:buAutoNum type="arabicPeriod"/>
            </a:pPr>
            <a:r>
              <a:rPr lang="de-DE" sz="2400" spc="-1" dirty="0">
                <a:solidFill>
                  <a:srgbClr val="000000"/>
                </a:solidFill>
                <a:latin typeface="Calibri"/>
              </a:rPr>
              <a:t>Totenehrung</a:t>
            </a:r>
          </a:p>
          <a:p>
            <a:pPr marL="453060" indent="-342900">
              <a:lnSpc>
                <a:spcPct val="100000"/>
              </a:lnSpc>
              <a:spcBef>
                <a:spcPts val="1417"/>
              </a:spcBef>
              <a:buClr>
                <a:srgbClr val="000000"/>
              </a:buClr>
              <a:buSzPct val="45000"/>
              <a:buAutoNum type="arabicPeriod"/>
            </a:pPr>
            <a:r>
              <a:rPr lang="de-DE" sz="2400" spc="-1" dirty="0">
                <a:solidFill>
                  <a:srgbClr val="000000"/>
                </a:solidFill>
                <a:latin typeface="Calibri"/>
              </a:rPr>
              <a:t>Feststellung der Beschlussfähigkeit und der Tagesordnung</a:t>
            </a:r>
          </a:p>
          <a:p>
            <a:pPr marL="453060" indent="-342900">
              <a:lnSpc>
                <a:spcPct val="100000"/>
              </a:lnSpc>
              <a:spcBef>
                <a:spcPts val="1417"/>
              </a:spcBef>
              <a:buClr>
                <a:srgbClr val="000000"/>
              </a:buClr>
              <a:buSzPct val="45000"/>
              <a:buAutoNum type="arabicPeriod"/>
            </a:pPr>
            <a:r>
              <a:rPr lang="de-DE" sz="2400" spc="-1" dirty="0">
                <a:solidFill>
                  <a:srgbClr val="000000"/>
                </a:solidFill>
                <a:latin typeface="Calibri"/>
              </a:rPr>
              <a:t>Grußworte der Gäste</a:t>
            </a:r>
          </a:p>
          <a:p>
            <a:pPr marL="453060" indent="-342900">
              <a:lnSpc>
                <a:spcPct val="100000"/>
              </a:lnSpc>
              <a:spcBef>
                <a:spcPts val="1417"/>
              </a:spcBef>
              <a:buClr>
                <a:srgbClr val="000000"/>
              </a:buClr>
              <a:buSzPct val="45000"/>
              <a:buAutoNum type="arabicPeriod"/>
            </a:pPr>
            <a:r>
              <a:rPr lang="de-DE" sz="2400" spc="-1" dirty="0">
                <a:solidFill>
                  <a:srgbClr val="000000"/>
                </a:solidFill>
                <a:latin typeface="Calibri"/>
              </a:rPr>
              <a:t>Kurzvorträge zu aktuellen Themen wie ASP, MKS, Wolf, Biber Nutria und Bisam</a:t>
            </a:r>
          </a:p>
          <a:p>
            <a:pPr marL="453060" indent="-342900">
              <a:lnSpc>
                <a:spcPct val="100000"/>
              </a:lnSpc>
              <a:spcBef>
                <a:spcPts val="1417"/>
              </a:spcBef>
              <a:buClr>
                <a:srgbClr val="000000"/>
              </a:buClr>
              <a:buSzPct val="45000"/>
              <a:buAutoNum type="arabicPeriod"/>
            </a:pPr>
            <a:r>
              <a:rPr lang="de-DE" sz="2400" spc="-1" dirty="0">
                <a:solidFill>
                  <a:srgbClr val="000000"/>
                </a:solidFill>
                <a:latin typeface="Calibri"/>
              </a:rPr>
              <a:t>Rechenschaftsbericht des Vorstandes </a:t>
            </a:r>
          </a:p>
          <a:p>
            <a:pPr marL="453060" indent="-342900">
              <a:lnSpc>
                <a:spcPct val="100000"/>
              </a:lnSpc>
              <a:spcBef>
                <a:spcPts val="1417"/>
              </a:spcBef>
              <a:buClr>
                <a:srgbClr val="000000"/>
              </a:buClr>
              <a:buSzPct val="45000"/>
              <a:buAutoNum type="arabicPeriod"/>
            </a:pPr>
            <a:r>
              <a:rPr lang="de-DE" sz="2400" spc="-1" dirty="0">
                <a:solidFill>
                  <a:srgbClr val="000000"/>
                </a:solidFill>
                <a:latin typeface="Calibri"/>
              </a:rPr>
              <a:t>Kassenbericht der Schatzmeisterin</a:t>
            </a:r>
          </a:p>
          <a:p>
            <a:endParaRPr lang="de-DE" sz="2400" dirty="0"/>
          </a:p>
        </p:txBody>
      </p:sp>
      <p:pic>
        <p:nvPicPr>
          <p:cNvPr id="5" name="Grafik 4" descr="Ein Bild, das Text, Logo, Emblem, Symbol enthält.">
            <a:extLst>
              <a:ext uri="{FF2B5EF4-FFF2-40B4-BE49-F238E27FC236}">
                <a16:creationId xmlns:a16="http://schemas.microsoft.com/office/drawing/2014/main" id="{09C6B709-3927-77BF-B6A6-6AB325FC6063}"/>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5202" b="94055" l="6639" r="94626">
                        <a14:foregroundMark x1="63593" y1="67357" x2="63593" y2="67357"/>
                        <a14:foregroundMark x1="59852" y1="59448" x2="59852" y2="59448"/>
                        <a14:foregroundMark x1="45416" y1="43206" x2="40832" y2="57378"/>
                        <a14:foregroundMark x1="40832" y1="57378" x2="54795" y2="65393"/>
                        <a14:foregroundMark x1="54795" y1="65393" x2="62065" y2="57590"/>
                        <a14:foregroundMark x1="62065" y1="57590" x2="61538" y2="54989"/>
                        <a14:foregroundMark x1="43203" y1="27282" x2="28082" y2="34130"/>
                        <a14:foregroundMark x1="28082" y1="34130" x2="24974" y2="61783"/>
                        <a14:foregroundMark x1="24974" y1="61783" x2="57587" y2="76168"/>
                        <a14:foregroundMark x1="57587" y1="76168" x2="91904" y2="67872"/>
                        <a14:foregroundMark x1="95061" y1="58195" x2="94626" y2="50743"/>
                        <a14:foregroundMark x1="94626" y1="50743" x2="82086" y2="24522"/>
                        <a14:foregroundMark x1="23973" y1="13907" x2="17439" y2="19268"/>
                        <a14:foregroundMark x1="17439" y1="19268" x2="11117" y2="32378"/>
                        <a14:foregroundMark x1="11117" y1="32378" x2="10537" y2="47665"/>
                        <a14:foregroundMark x1="10537" y1="47665" x2="19336" y2="69108"/>
                        <a14:foregroundMark x1="19336" y1="69108" x2="51633" y2="79140"/>
                        <a14:foregroundMark x1="51633" y1="79140" x2="78188" y2="61730"/>
                        <a14:foregroundMark x1="78188" y1="61730" x2="85458" y2="40605"/>
                        <a14:foregroundMark x1="85458" y1="40605" x2="68809" y2="21815"/>
                        <a14:foregroundMark x1="68809" y1="21815" x2="48209" y2="16985"/>
                        <a14:foregroundMark x1="48209" y1="16985" x2="29663" y2="21656"/>
                        <a14:foregroundMark x1="29663" y1="21656" x2="25342" y2="25902"/>
                        <a14:foregroundMark x1="12750" y1="26592" x2="4558" y2="43200"/>
                        <a14:foregroundMark x1="4949" y1="46341" x2="9484" y2="65499"/>
                        <a14:foregroundMark x1="9484" y1="65499" x2="15595" y2="76645"/>
                        <a14:foregroundMark x1="15595" y1="76645" x2="44731" y2="88482"/>
                        <a14:foregroundMark x1="44731" y1="88482" x2="54531" y2="87951"/>
                        <a14:foregroundMark x1="54531" y1="87951" x2="78451" y2="73142"/>
                        <a14:foregroundMark x1="78451" y1="73142" x2="85564" y2="51433"/>
                        <a14:foregroundMark x1="85564" y1="51433" x2="84879" y2="29883"/>
                        <a14:foregroundMark x1="84879" y1="29883" x2="83456" y2="25902"/>
                        <a14:foregroundMark x1="21075" y1="82590" x2="35142" y2="91932"/>
                        <a14:foregroundMark x1="35142" y1="91932" x2="44626" y2="91985"/>
                        <a14:foregroundMark x1="44626" y1="91985" x2="66649" y2="88747"/>
                        <a14:foregroundMark x1="66649" y1="88747" x2="85564" y2="76327"/>
                        <a14:foregroundMark x1="85564" y1="76327" x2="89094" y2="71125"/>
                        <a14:foregroundMark x1="54900" y1="94214" x2="47418" y2="92675"/>
                        <a14:foregroundMark x1="5479" y1="54989" x2="6639" y2="45170"/>
                        <a14:foregroundMark x1="6639" y1="45170" x2="25184" y2="18896"/>
                        <a14:foregroundMark x1="36038" y1="9820" x2="58535" y2="7590"/>
                        <a14:foregroundMark x1="58535" y1="7590" x2="68493" y2="9130"/>
                        <a14:foregroundMark x1="68493" y1="9130" x2="68704" y2="9448"/>
                        <a14:foregroundMark x1="55427" y1="5202" x2="55427" y2="5202"/>
                        <a14:foregroundMark x1="54900" y1="5361" x2="52371" y2="5361"/>
                        <a14:foregroundMark x1="52371" y1="5361" x2="52371" y2="5361"/>
                        <a14:foregroundMark x1="52371" y1="5361" x2="52371" y2="5361"/>
                        <a14:foregroundMark x1="52371" y1="5361" x2="52371" y2="5361"/>
                        <a14:backgroundMark x1="4584" y1="43206" x2="3952" y2="46125"/>
                        <a14:backgroundMark x1="95890" y1="58439" x2="92308" y2="70435"/>
                        <a14:backgroundMark x1="95680" y1="59979" x2="95205" y2="64915"/>
                        <a14:backgroundMark x1="95205" y1="65605" x2="96575" y2="67357"/>
                        <a14:backgroundMark x1="96207" y1="62739" x2="93678" y2="69586"/>
                      </a14:backgroundRemoval>
                    </a14:imgEffect>
                  </a14:imgLayer>
                </a14:imgProps>
              </a:ext>
              <a:ext uri="{28A0092B-C50C-407E-A947-70E740481C1C}">
                <a14:useLocalDpi xmlns:a14="http://schemas.microsoft.com/office/drawing/2010/main" val="0"/>
              </a:ext>
            </a:extLst>
          </a:blip>
          <a:stretch>
            <a:fillRect/>
          </a:stretch>
        </p:blipFill>
        <p:spPr>
          <a:xfrm>
            <a:off x="108155" y="0"/>
            <a:ext cx="609479" cy="604984"/>
          </a:xfrm>
          <a:prstGeom prst="rect">
            <a:avLst/>
          </a:prstGeom>
        </p:spPr>
      </p:pic>
      <p:sp>
        <p:nvSpPr>
          <p:cNvPr id="10" name="Textfeld 9">
            <a:extLst>
              <a:ext uri="{FF2B5EF4-FFF2-40B4-BE49-F238E27FC236}">
                <a16:creationId xmlns:a16="http://schemas.microsoft.com/office/drawing/2014/main" id="{CC130A89-A669-723E-50B5-046E72EC4254}"/>
              </a:ext>
            </a:extLst>
          </p:cNvPr>
          <p:cNvSpPr txBox="1"/>
          <p:nvPr/>
        </p:nvSpPr>
        <p:spPr>
          <a:xfrm>
            <a:off x="693968" y="860567"/>
            <a:ext cx="10805651" cy="584775"/>
          </a:xfrm>
          <a:prstGeom prst="rect">
            <a:avLst/>
          </a:prstGeom>
          <a:noFill/>
        </p:spPr>
        <p:txBody>
          <a:bodyPr wrap="square" rtlCol="0">
            <a:spAutoFit/>
          </a:bodyPr>
          <a:lstStyle/>
          <a:p>
            <a:pPr marL="110160">
              <a:lnSpc>
                <a:spcPct val="100000"/>
              </a:lnSpc>
              <a:spcBef>
                <a:spcPts val="1417"/>
              </a:spcBef>
              <a:buClr>
                <a:srgbClr val="000000"/>
              </a:buClr>
              <a:buSzPct val="45000"/>
            </a:pPr>
            <a:r>
              <a:rPr lang="de-DE" sz="3200" b="1" u="sng" spc="-1" dirty="0">
                <a:solidFill>
                  <a:srgbClr val="000000"/>
                </a:solidFill>
                <a:latin typeface="Calibri"/>
              </a:rPr>
              <a:t>Tagesordnung</a:t>
            </a:r>
          </a:p>
        </p:txBody>
      </p:sp>
      <p:sp>
        <p:nvSpPr>
          <p:cNvPr id="8" name="Textfeld 7">
            <a:extLst>
              <a:ext uri="{FF2B5EF4-FFF2-40B4-BE49-F238E27FC236}">
                <a16:creationId xmlns:a16="http://schemas.microsoft.com/office/drawing/2014/main" id="{80345857-A3D8-926F-3283-8B232530144A}"/>
              </a:ext>
            </a:extLst>
          </p:cNvPr>
          <p:cNvSpPr txBox="1"/>
          <p:nvPr/>
        </p:nvSpPr>
        <p:spPr>
          <a:xfrm>
            <a:off x="6725265" y="1573161"/>
            <a:ext cx="5004740" cy="5601533"/>
          </a:xfrm>
          <a:prstGeom prst="rect">
            <a:avLst/>
          </a:prstGeom>
          <a:noFill/>
        </p:spPr>
        <p:txBody>
          <a:bodyPr wrap="square" rtlCol="0">
            <a:spAutoFit/>
          </a:bodyPr>
          <a:lstStyle/>
          <a:p>
            <a:pPr marL="453060" indent="-342900">
              <a:lnSpc>
                <a:spcPct val="100000"/>
              </a:lnSpc>
              <a:spcBef>
                <a:spcPts val="1417"/>
              </a:spcBef>
              <a:buClr>
                <a:srgbClr val="000000"/>
              </a:buClr>
              <a:buSzPct val="45000"/>
              <a:buAutoNum type="arabicPeriod" startAt="8"/>
            </a:pPr>
            <a:r>
              <a:rPr lang="de-DE" sz="2400" spc="-1" dirty="0">
                <a:solidFill>
                  <a:srgbClr val="000000"/>
                </a:solidFill>
                <a:latin typeface="Calibri"/>
              </a:rPr>
              <a:t>Bericht der Kassenprüfer</a:t>
            </a:r>
          </a:p>
          <a:p>
            <a:pPr marL="453060" indent="-342900">
              <a:lnSpc>
                <a:spcPct val="100000"/>
              </a:lnSpc>
              <a:spcBef>
                <a:spcPts val="1417"/>
              </a:spcBef>
              <a:buClr>
                <a:srgbClr val="000000"/>
              </a:buClr>
              <a:buSzPct val="45000"/>
              <a:buAutoNum type="arabicPeriod" startAt="8"/>
            </a:pPr>
            <a:r>
              <a:rPr lang="de-DE" sz="2400" spc="-1" dirty="0">
                <a:solidFill>
                  <a:srgbClr val="000000"/>
                </a:solidFill>
                <a:latin typeface="Calibri"/>
              </a:rPr>
              <a:t>Entlastung des Vorstandes</a:t>
            </a:r>
          </a:p>
          <a:p>
            <a:pPr marL="453060" indent="-342900">
              <a:lnSpc>
                <a:spcPct val="100000"/>
              </a:lnSpc>
              <a:spcBef>
                <a:spcPts val="1417"/>
              </a:spcBef>
              <a:buClr>
                <a:srgbClr val="000000"/>
              </a:buClr>
              <a:buSzPct val="45000"/>
              <a:buAutoNum type="arabicPeriod" startAt="8"/>
            </a:pPr>
            <a:r>
              <a:rPr lang="de-DE" sz="2400" spc="-1" dirty="0">
                <a:solidFill>
                  <a:srgbClr val="000000"/>
                </a:solidFill>
                <a:latin typeface="Calibri"/>
              </a:rPr>
              <a:t>Haushaltsplan 2025 mit Beschlussfassung</a:t>
            </a:r>
          </a:p>
          <a:p>
            <a:pPr marL="453060" indent="-342900">
              <a:lnSpc>
                <a:spcPct val="100000"/>
              </a:lnSpc>
              <a:spcBef>
                <a:spcPts val="1417"/>
              </a:spcBef>
              <a:buClr>
                <a:srgbClr val="000000"/>
              </a:buClr>
              <a:buSzPct val="45000"/>
              <a:buAutoNum type="arabicPeriod" startAt="8"/>
            </a:pPr>
            <a:r>
              <a:rPr lang="de-DE" sz="2400" spc="-1" dirty="0">
                <a:solidFill>
                  <a:srgbClr val="000000"/>
                </a:solidFill>
                <a:latin typeface="Calibri"/>
              </a:rPr>
              <a:t>Aktuelles, Vorstellung Internetseite und Berufung IT-Beauftragte</a:t>
            </a:r>
          </a:p>
          <a:p>
            <a:pPr marL="453060" indent="-342900">
              <a:lnSpc>
                <a:spcPct val="100000"/>
              </a:lnSpc>
              <a:spcBef>
                <a:spcPts val="1417"/>
              </a:spcBef>
              <a:buClr>
                <a:srgbClr val="000000"/>
              </a:buClr>
              <a:buSzPct val="45000"/>
              <a:buAutoNum type="arabicPeriod" startAt="8"/>
            </a:pPr>
            <a:r>
              <a:rPr lang="de-DE" sz="2400" spc="-1" dirty="0">
                <a:solidFill>
                  <a:srgbClr val="000000"/>
                </a:solidFill>
                <a:latin typeface="Calibri"/>
              </a:rPr>
              <a:t>Diskussion</a:t>
            </a:r>
          </a:p>
          <a:p>
            <a:pPr marL="453060" indent="-342900">
              <a:lnSpc>
                <a:spcPct val="100000"/>
              </a:lnSpc>
              <a:spcBef>
                <a:spcPts val="1417"/>
              </a:spcBef>
              <a:buClr>
                <a:srgbClr val="000000"/>
              </a:buClr>
              <a:buSzPct val="45000"/>
              <a:buAutoNum type="arabicPeriod" startAt="8"/>
            </a:pPr>
            <a:r>
              <a:rPr lang="de-DE" sz="2400" spc="-1" dirty="0">
                <a:solidFill>
                  <a:srgbClr val="000000"/>
                </a:solidFill>
                <a:latin typeface="Calibri"/>
              </a:rPr>
              <a:t>Bestätigung der </a:t>
            </a:r>
            <a:r>
              <a:rPr lang="de-DE" sz="2400" spc="-1" dirty="0" err="1">
                <a:solidFill>
                  <a:srgbClr val="000000"/>
                </a:solidFill>
                <a:latin typeface="Calibri"/>
              </a:rPr>
              <a:t>Deligierten</a:t>
            </a:r>
            <a:r>
              <a:rPr lang="de-DE" sz="2400" spc="-1" dirty="0">
                <a:solidFill>
                  <a:srgbClr val="000000"/>
                </a:solidFill>
                <a:latin typeface="Calibri"/>
              </a:rPr>
              <a:t> zum Landesjägertag</a:t>
            </a:r>
          </a:p>
          <a:p>
            <a:pPr marL="453060" indent="-342900">
              <a:lnSpc>
                <a:spcPct val="100000"/>
              </a:lnSpc>
              <a:spcBef>
                <a:spcPts val="1417"/>
              </a:spcBef>
              <a:buClr>
                <a:srgbClr val="000000"/>
              </a:buClr>
              <a:buSzPct val="45000"/>
              <a:buAutoNum type="arabicPeriod" startAt="8"/>
            </a:pPr>
            <a:r>
              <a:rPr lang="de-DE" sz="2400" spc="-1" dirty="0">
                <a:solidFill>
                  <a:srgbClr val="000000"/>
                </a:solidFill>
                <a:latin typeface="Calibri"/>
              </a:rPr>
              <a:t>Ehrungen/Auszeichnungen und </a:t>
            </a:r>
            <a:r>
              <a:rPr lang="de-DE" sz="2400" spc="-1" dirty="0" err="1">
                <a:solidFill>
                  <a:srgbClr val="000000"/>
                </a:solidFill>
                <a:latin typeface="Calibri"/>
              </a:rPr>
              <a:t>Schlußwort</a:t>
            </a:r>
            <a:endParaRPr lang="de-DE" sz="2400" spc="-1" dirty="0">
              <a:solidFill>
                <a:srgbClr val="000000"/>
              </a:solidFill>
              <a:latin typeface="Calibri"/>
            </a:endParaRPr>
          </a:p>
          <a:p>
            <a:endParaRPr lang="de-DE" sz="2400" dirty="0"/>
          </a:p>
        </p:txBody>
      </p:sp>
    </p:spTree>
    <p:extLst>
      <p:ext uri="{BB962C8B-B14F-4D97-AF65-F5344CB8AC3E}">
        <p14:creationId xmlns:p14="http://schemas.microsoft.com/office/powerpoint/2010/main" val="31184868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ED562A-A660-685A-F029-BA5EEAA43FCA}"/>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024D003C-92A4-5166-3203-DDFA77905ABA}"/>
              </a:ext>
            </a:extLst>
          </p:cNvPr>
          <p:cNvSpPr/>
          <p:nvPr/>
        </p:nvSpPr>
        <p:spPr>
          <a:xfrm>
            <a:off x="0" y="0"/>
            <a:ext cx="12193588" cy="6858000"/>
          </a:xfrm>
          <a:prstGeom prst="rect">
            <a:avLst/>
          </a:prstGeom>
          <a:solidFill>
            <a:srgbClr val="EADC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Rechteck 5">
            <a:extLst>
              <a:ext uri="{FF2B5EF4-FFF2-40B4-BE49-F238E27FC236}">
                <a16:creationId xmlns:a16="http://schemas.microsoft.com/office/drawing/2014/main" id="{14D328B3-A370-E383-A067-112D26DB6CD3}"/>
              </a:ext>
            </a:extLst>
          </p:cNvPr>
          <p:cNvSpPr/>
          <p:nvPr/>
        </p:nvSpPr>
        <p:spPr>
          <a:xfrm>
            <a:off x="0" y="0"/>
            <a:ext cx="12193588" cy="604984"/>
          </a:xfrm>
          <a:prstGeom prst="rect">
            <a:avLst/>
          </a:prstGeom>
          <a:solidFill>
            <a:schemeClr val="accent6">
              <a:lumMod val="5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 1">
            <a:extLst>
              <a:ext uri="{FF2B5EF4-FFF2-40B4-BE49-F238E27FC236}">
                <a16:creationId xmlns:a16="http://schemas.microsoft.com/office/drawing/2014/main" id="{09C2F837-9054-1800-AE1C-B4DF6FED59B2}"/>
              </a:ext>
            </a:extLst>
          </p:cNvPr>
          <p:cNvSpPr>
            <a:spLocks noGrp="1"/>
          </p:cNvSpPr>
          <p:nvPr>
            <p:ph type="title"/>
          </p:nvPr>
        </p:nvSpPr>
        <p:spPr>
          <a:xfrm>
            <a:off x="89284" y="140260"/>
            <a:ext cx="11700386" cy="324464"/>
          </a:xfrm>
        </p:spPr>
        <p:txBody>
          <a:bodyPr/>
          <a:lstStyle/>
          <a:p>
            <a:pPr algn="ctr"/>
            <a:r>
              <a:rPr lang="de-DE" sz="2000" spc="-1" dirty="0">
                <a:solidFill>
                  <a:schemeClr val="bg1"/>
                </a:solidFill>
                <a:latin typeface="Calibri Light"/>
                <a:ea typeface="DejaVu Sans"/>
              </a:rPr>
              <a:t>J</a:t>
            </a:r>
            <a:r>
              <a:rPr lang="de-DE" sz="2000" b="1" strike="noStrike" spc="-1" dirty="0">
                <a:solidFill>
                  <a:schemeClr val="bg1"/>
                </a:solidFill>
                <a:latin typeface="Calibri Light"/>
                <a:ea typeface="DejaVu Sans"/>
              </a:rPr>
              <a:t>agdverband  Altkreis Seelow e.V. Mitgliederversammlung 15.03.2025</a:t>
            </a:r>
            <a:endParaRPr lang="de-DE" sz="2000" dirty="0">
              <a:solidFill>
                <a:schemeClr val="bg1"/>
              </a:solidFill>
            </a:endParaRPr>
          </a:p>
        </p:txBody>
      </p:sp>
      <p:sp>
        <p:nvSpPr>
          <p:cNvPr id="3" name="Untertitel 2">
            <a:extLst>
              <a:ext uri="{FF2B5EF4-FFF2-40B4-BE49-F238E27FC236}">
                <a16:creationId xmlns:a16="http://schemas.microsoft.com/office/drawing/2014/main" id="{950D12ED-B06A-D531-303F-073BA5C83D43}"/>
              </a:ext>
            </a:extLst>
          </p:cNvPr>
          <p:cNvSpPr>
            <a:spLocks noGrp="1"/>
          </p:cNvSpPr>
          <p:nvPr>
            <p:ph type="subTitle"/>
          </p:nvPr>
        </p:nvSpPr>
        <p:spPr>
          <a:xfrm>
            <a:off x="609479" y="1445342"/>
            <a:ext cx="11090907" cy="5284838"/>
          </a:xfrm>
        </p:spPr>
        <p:txBody>
          <a:bodyPr/>
          <a:lstStyle/>
          <a:p>
            <a:pPr marL="110160">
              <a:lnSpc>
                <a:spcPct val="100000"/>
              </a:lnSpc>
              <a:spcBef>
                <a:spcPts val="1417"/>
              </a:spcBef>
              <a:buClr>
                <a:srgbClr val="000000"/>
              </a:buClr>
              <a:buSzPct val="45000"/>
            </a:pPr>
            <a:r>
              <a:rPr lang="de-DE" sz="2400" spc="-1" dirty="0"/>
              <a:t>	Bernadette Lerch                         			Maximilian Müller</a:t>
            </a:r>
          </a:p>
          <a:p>
            <a:pPr marL="110160">
              <a:lnSpc>
                <a:spcPct val="100000"/>
              </a:lnSpc>
              <a:spcBef>
                <a:spcPts val="1417"/>
              </a:spcBef>
              <a:buClr>
                <a:srgbClr val="000000"/>
              </a:buClr>
              <a:buSzPct val="45000"/>
            </a:pPr>
            <a:r>
              <a:rPr lang="de-DE" sz="2400" spc="-1" dirty="0"/>
              <a:t>	Tessa Bönsch                                		Katrin Freyer</a:t>
            </a:r>
          </a:p>
          <a:p>
            <a:pPr marL="110160">
              <a:lnSpc>
                <a:spcPct val="100000"/>
              </a:lnSpc>
              <a:spcBef>
                <a:spcPts val="1417"/>
              </a:spcBef>
              <a:buClr>
                <a:srgbClr val="000000"/>
              </a:buClr>
              <a:buSzPct val="45000"/>
            </a:pPr>
            <a:r>
              <a:rPr lang="de-DE" sz="2400" spc="-1" dirty="0"/>
              <a:t>	Matthias </a:t>
            </a:r>
            <a:r>
              <a:rPr lang="de-DE" sz="2400" spc="-1" dirty="0" err="1"/>
              <a:t>Sass</a:t>
            </a:r>
            <a:r>
              <a:rPr lang="de-DE" sz="2400" spc="-1" dirty="0"/>
              <a:t>                                		Mandus von Cziczewski</a:t>
            </a:r>
          </a:p>
          <a:p>
            <a:pPr marL="110160">
              <a:lnSpc>
                <a:spcPct val="100000"/>
              </a:lnSpc>
              <a:spcBef>
                <a:spcPts val="1417"/>
              </a:spcBef>
              <a:buClr>
                <a:srgbClr val="000000"/>
              </a:buClr>
              <a:buSzPct val="45000"/>
            </a:pPr>
            <a:r>
              <a:rPr lang="de-DE" sz="2400" spc="-1" dirty="0"/>
              <a:t>	Volker Büchner                             			Matthias Klotz</a:t>
            </a:r>
          </a:p>
          <a:p>
            <a:pPr marL="110160">
              <a:lnSpc>
                <a:spcPct val="100000"/>
              </a:lnSpc>
              <a:spcBef>
                <a:spcPts val="1417"/>
              </a:spcBef>
              <a:buClr>
                <a:srgbClr val="000000"/>
              </a:buClr>
              <a:buSzPct val="45000"/>
            </a:pPr>
            <a:r>
              <a:rPr lang="de-DE" sz="2400" spc="-1" dirty="0"/>
              <a:t>	Uwe Biesel                                     		Laura Wegner</a:t>
            </a:r>
          </a:p>
          <a:p>
            <a:pPr marL="110160">
              <a:lnSpc>
                <a:spcPct val="100000"/>
              </a:lnSpc>
              <a:spcBef>
                <a:spcPts val="1417"/>
              </a:spcBef>
              <a:buClr>
                <a:srgbClr val="000000"/>
              </a:buClr>
              <a:buSzPct val="45000"/>
            </a:pPr>
            <a:r>
              <a:rPr lang="de-DE" sz="2400" spc="-1" dirty="0"/>
              <a:t>	Sophie Wegener                            		Toni Zimmermann</a:t>
            </a:r>
          </a:p>
          <a:p>
            <a:pPr marL="110160">
              <a:lnSpc>
                <a:spcPct val="100000"/>
              </a:lnSpc>
              <a:spcBef>
                <a:spcPts val="1417"/>
              </a:spcBef>
              <a:buClr>
                <a:srgbClr val="000000"/>
              </a:buClr>
              <a:buSzPct val="45000"/>
            </a:pPr>
            <a:r>
              <a:rPr lang="de-DE" sz="2400" spc="-1" dirty="0"/>
              <a:t>	Torsten Andersen</a:t>
            </a:r>
          </a:p>
          <a:p>
            <a:endParaRPr lang="de-DE" sz="2400" dirty="0"/>
          </a:p>
        </p:txBody>
      </p:sp>
      <p:pic>
        <p:nvPicPr>
          <p:cNvPr id="5" name="Grafik 4" descr="Ein Bild, das Text, Logo, Emblem, Symbol enthält.">
            <a:extLst>
              <a:ext uri="{FF2B5EF4-FFF2-40B4-BE49-F238E27FC236}">
                <a16:creationId xmlns:a16="http://schemas.microsoft.com/office/drawing/2014/main" id="{BCC48D4D-F927-298D-54AE-8ABE07038F7D}"/>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5202" b="94055" l="6639" r="94626">
                        <a14:foregroundMark x1="63593" y1="67357" x2="63593" y2="67357"/>
                        <a14:foregroundMark x1="59852" y1="59448" x2="59852" y2="59448"/>
                        <a14:foregroundMark x1="45416" y1="43206" x2="40832" y2="57378"/>
                        <a14:foregroundMark x1="40832" y1="57378" x2="54795" y2="65393"/>
                        <a14:foregroundMark x1="54795" y1="65393" x2="62065" y2="57590"/>
                        <a14:foregroundMark x1="62065" y1="57590" x2="61538" y2="54989"/>
                        <a14:foregroundMark x1="43203" y1="27282" x2="28082" y2="34130"/>
                        <a14:foregroundMark x1="28082" y1="34130" x2="24974" y2="61783"/>
                        <a14:foregroundMark x1="24974" y1="61783" x2="57587" y2="76168"/>
                        <a14:foregroundMark x1="57587" y1="76168" x2="91904" y2="67872"/>
                        <a14:foregroundMark x1="95061" y1="58195" x2="94626" y2="50743"/>
                        <a14:foregroundMark x1="94626" y1="50743" x2="82086" y2="24522"/>
                        <a14:foregroundMark x1="23973" y1="13907" x2="17439" y2="19268"/>
                        <a14:foregroundMark x1="17439" y1="19268" x2="11117" y2="32378"/>
                        <a14:foregroundMark x1="11117" y1="32378" x2="10537" y2="47665"/>
                        <a14:foregroundMark x1="10537" y1="47665" x2="19336" y2="69108"/>
                        <a14:foregroundMark x1="19336" y1="69108" x2="51633" y2="79140"/>
                        <a14:foregroundMark x1="51633" y1="79140" x2="78188" y2="61730"/>
                        <a14:foregroundMark x1="78188" y1="61730" x2="85458" y2="40605"/>
                        <a14:foregroundMark x1="85458" y1="40605" x2="68809" y2="21815"/>
                        <a14:foregroundMark x1="68809" y1="21815" x2="48209" y2="16985"/>
                        <a14:foregroundMark x1="48209" y1="16985" x2="29663" y2="21656"/>
                        <a14:foregroundMark x1="29663" y1="21656" x2="25342" y2="25902"/>
                        <a14:foregroundMark x1="12750" y1="26592" x2="4558" y2="43200"/>
                        <a14:foregroundMark x1="4949" y1="46341" x2="9484" y2="65499"/>
                        <a14:foregroundMark x1="9484" y1="65499" x2="15595" y2="76645"/>
                        <a14:foregroundMark x1="15595" y1="76645" x2="44731" y2="88482"/>
                        <a14:foregroundMark x1="44731" y1="88482" x2="54531" y2="87951"/>
                        <a14:foregroundMark x1="54531" y1="87951" x2="78451" y2="73142"/>
                        <a14:foregroundMark x1="78451" y1="73142" x2="85564" y2="51433"/>
                        <a14:foregroundMark x1="85564" y1="51433" x2="84879" y2="29883"/>
                        <a14:foregroundMark x1="84879" y1="29883" x2="83456" y2="25902"/>
                        <a14:foregroundMark x1="21075" y1="82590" x2="35142" y2="91932"/>
                        <a14:foregroundMark x1="35142" y1="91932" x2="44626" y2="91985"/>
                        <a14:foregroundMark x1="44626" y1="91985" x2="66649" y2="88747"/>
                        <a14:foregroundMark x1="66649" y1="88747" x2="85564" y2="76327"/>
                        <a14:foregroundMark x1="85564" y1="76327" x2="89094" y2="71125"/>
                        <a14:foregroundMark x1="54900" y1="94214" x2="47418" y2="92675"/>
                        <a14:foregroundMark x1="5479" y1="54989" x2="6639" y2="45170"/>
                        <a14:foregroundMark x1="6639" y1="45170" x2="25184" y2="18896"/>
                        <a14:foregroundMark x1="36038" y1="9820" x2="58535" y2="7590"/>
                        <a14:foregroundMark x1="58535" y1="7590" x2="68493" y2="9130"/>
                        <a14:foregroundMark x1="68493" y1="9130" x2="68704" y2="9448"/>
                        <a14:foregroundMark x1="55427" y1="5202" x2="55427" y2="5202"/>
                        <a14:foregroundMark x1="54900" y1="5361" x2="52371" y2="5361"/>
                        <a14:foregroundMark x1="52371" y1="5361" x2="52371" y2="5361"/>
                        <a14:foregroundMark x1="52371" y1="5361" x2="52371" y2="5361"/>
                        <a14:foregroundMark x1="52371" y1="5361" x2="52371" y2="5361"/>
                        <a14:backgroundMark x1="4584" y1="43206" x2="3952" y2="46125"/>
                        <a14:backgroundMark x1="95890" y1="58439" x2="92308" y2="70435"/>
                        <a14:backgroundMark x1="95680" y1="59979" x2="95205" y2="64915"/>
                        <a14:backgroundMark x1="95205" y1="65605" x2="96575" y2="67357"/>
                        <a14:backgroundMark x1="96207" y1="62739" x2="93678" y2="69586"/>
                      </a14:backgroundRemoval>
                    </a14:imgEffect>
                  </a14:imgLayer>
                </a14:imgProps>
              </a:ext>
              <a:ext uri="{28A0092B-C50C-407E-A947-70E740481C1C}">
                <a14:useLocalDpi xmlns:a14="http://schemas.microsoft.com/office/drawing/2010/main" val="0"/>
              </a:ext>
            </a:extLst>
          </a:blip>
          <a:stretch>
            <a:fillRect/>
          </a:stretch>
        </p:blipFill>
        <p:spPr>
          <a:xfrm>
            <a:off x="108155" y="0"/>
            <a:ext cx="609479" cy="604984"/>
          </a:xfrm>
          <a:prstGeom prst="rect">
            <a:avLst/>
          </a:prstGeom>
        </p:spPr>
      </p:pic>
      <p:sp>
        <p:nvSpPr>
          <p:cNvPr id="10" name="Textfeld 9">
            <a:extLst>
              <a:ext uri="{FF2B5EF4-FFF2-40B4-BE49-F238E27FC236}">
                <a16:creationId xmlns:a16="http://schemas.microsoft.com/office/drawing/2014/main" id="{BB8A6D21-6540-3602-7A24-0FE2E0ED6FEB}"/>
              </a:ext>
            </a:extLst>
          </p:cNvPr>
          <p:cNvSpPr txBox="1"/>
          <p:nvPr/>
        </p:nvSpPr>
        <p:spPr>
          <a:xfrm>
            <a:off x="693968" y="860567"/>
            <a:ext cx="10805651" cy="1077218"/>
          </a:xfrm>
          <a:prstGeom prst="rect">
            <a:avLst/>
          </a:prstGeom>
          <a:noFill/>
        </p:spPr>
        <p:txBody>
          <a:bodyPr wrap="square" rtlCol="0">
            <a:spAutoFit/>
          </a:bodyPr>
          <a:lstStyle/>
          <a:p>
            <a:r>
              <a:rPr lang="de-DE" sz="3200" b="1" u="sng" spc="-1" dirty="0"/>
              <a:t>Wir begrüßen folgende Neumitglieder:</a:t>
            </a:r>
          </a:p>
          <a:p>
            <a:endParaRPr lang="de-DE" sz="3200" b="1" u="sng" dirty="0"/>
          </a:p>
        </p:txBody>
      </p:sp>
    </p:spTree>
    <p:extLst>
      <p:ext uri="{BB962C8B-B14F-4D97-AF65-F5344CB8AC3E}">
        <p14:creationId xmlns:p14="http://schemas.microsoft.com/office/powerpoint/2010/main" val="1942884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5BF208-5F06-7056-4B8E-D5F4C1432BE0}"/>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4F347EC0-7496-F6CE-E238-8BAB48FB5E8F}"/>
              </a:ext>
            </a:extLst>
          </p:cNvPr>
          <p:cNvSpPr/>
          <p:nvPr/>
        </p:nvSpPr>
        <p:spPr>
          <a:xfrm>
            <a:off x="0" y="0"/>
            <a:ext cx="12193588" cy="6858000"/>
          </a:xfrm>
          <a:prstGeom prst="rect">
            <a:avLst/>
          </a:prstGeom>
          <a:solidFill>
            <a:srgbClr val="EADC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Rechteck 5">
            <a:extLst>
              <a:ext uri="{FF2B5EF4-FFF2-40B4-BE49-F238E27FC236}">
                <a16:creationId xmlns:a16="http://schemas.microsoft.com/office/drawing/2014/main" id="{B6D0D600-465F-C3FF-DF75-2E3B8E609A48}"/>
              </a:ext>
            </a:extLst>
          </p:cNvPr>
          <p:cNvSpPr/>
          <p:nvPr/>
        </p:nvSpPr>
        <p:spPr>
          <a:xfrm>
            <a:off x="0" y="0"/>
            <a:ext cx="12193588" cy="604984"/>
          </a:xfrm>
          <a:prstGeom prst="rect">
            <a:avLst/>
          </a:prstGeom>
          <a:solidFill>
            <a:schemeClr val="accent6">
              <a:lumMod val="5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 1">
            <a:extLst>
              <a:ext uri="{FF2B5EF4-FFF2-40B4-BE49-F238E27FC236}">
                <a16:creationId xmlns:a16="http://schemas.microsoft.com/office/drawing/2014/main" id="{B978FF77-2106-7FE0-798A-F3D6BCA01D37}"/>
              </a:ext>
            </a:extLst>
          </p:cNvPr>
          <p:cNvSpPr>
            <a:spLocks noGrp="1"/>
          </p:cNvSpPr>
          <p:nvPr>
            <p:ph type="title"/>
          </p:nvPr>
        </p:nvSpPr>
        <p:spPr>
          <a:xfrm>
            <a:off x="89284" y="140260"/>
            <a:ext cx="11700386" cy="324464"/>
          </a:xfrm>
        </p:spPr>
        <p:txBody>
          <a:bodyPr/>
          <a:lstStyle/>
          <a:p>
            <a:pPr algn="ctr"/>
            <a:r>
              <a:rPr lang="de-DE" sz="2000" spc="-1" dirty="0">
                <a:solidFill>
                  <a:schemeClr val="bg1"/>
                </a:solidFill>
                <a:latin typeface="Calibri Light"/>
                <a:ea typeface="DejaVu Sans"/>
              </a:rPr>
              <a:t>J</a:t>
            </a:r>
            <a:r>
              <a:rPr lang="de-DE" sz="2000" b="1" strike="noStrike" spc="-1" dirty="0">
                <a:solidFill>
                  <a:schemeClr val="bg1"/>
                </a:solidFill>
                <a:latin typeface="Calibri Light"/>
                <a:ea typeface="DejaVu Sans"/>
              </a:rPr>
              <a:t>agdverband  Altkreis Seelow e.V. Mitgliederversammlung 15.03.2025</a:t>
            </a:r>
            <a:endParaRPr lang="de-DE" sz="2000" dirty="0">
              <a:solidFill>
                <a:schemeClr val="bg1"/>
              </a:solidFill>
            </a:endParaRPr>
          </a:p>
        </p:txBody>
      </p:sp>
      <p:sp>
        <p:nvSpPr>
          <p:cNvPr id="3" name="Untertitel 2">
            <a:extLst>
              <a:ext uri="{FF2B5EF4-FFF2-40B4-BE49-F238E27FC236}">
                <a16:creationId xmlns:a16="http://schemas.microsoft.com/office/drawing/2014/main" id="{5892446B-CAD7-1551-F376-A29E16763EAC}"/>
              </a:ext>
            </a:extLst>
          </p:cNvPr>
          <p:cNvSpPr>
            <a:spLocks noGrp="1"/>
          </p:cNvSpPr>
          <p:nvPr>
            <p:ph type="subTitle"/>
          </p:nvPr>
        </p:nvSpPr>
        <p:spPr>
          <a:xfrm>
            <a:off x="609479" y="1445342"/>
            <a:ext cx="11090907" cy="5284838"/>
          </a:xfrm>
        </p:spPr>
        <p:txBody>
          <a:bodyPr/>
          <a:lstStyle/>
          <a:p>
            <a:pPr marL="453060" indent="-342900">
              <a:lnSpc>
                <a:spcPct val="100000"/>
              </a:lnSpc>
              <a:spcBef>
                <a:spcPts val="1417"/>
              </a:spcBef>
              <a:buClr>
                <a:srgbClr val="000000"/>
              </a:buClr>
              <a:buSzPct val="45000"/>
              <a:buFontTx/>
              <a:buChar char="-"/>
            </a:pPr>
            <a:r>
              <a:rPr lang="de-DE" sz="2400" spc="-1" dirty="0"/>
              <a:t>Gregor Beyer, Staatssekretär im MLEUV Brandenburg</a:t>
            </a:r>
          </a:p>
          <a:p>
            <a:pPr marL="453060" indent="-342900">
              <a:lnSpc>
                <a:spcPct val="100000"/>
              </a:lnSpc>
              <a:spcBef>
                <a:spcPts val="1417"/>
              </a:spcBef>
              <a:buClr>
                <a:srgbClr val="000000"/>
              </a:buClr>
              <a:buSzPct val="45000"/>
              <a:buFontTx/>
              <a:buChar char="-"/>
            </a:pPr>
            <a:r>
              <a:rPr lang="de-DE" sz="2400" spc="-1" dirty="0"/>
              <a:t>Henrik Wendorff – Präsident des </a:t>
            </a:r>
            <a:r>
              <a:rPr lang="de-DE" sz="2400" spc="-1" dirty="0" err="1"/>
              <a:t>Landesbauernberbandes</a:t>
            </a:r>
            <a:endParaRPr lang="de-DE" sz="2400" spc="-1" dirty="0"/>
          </a:p>
          <a:p>
            <a:pPr marL="453060" indent="-342900">
              <a:lnSpc>
                <a:spcPct val="100000"/>
              </a:lnSpc>
              <a:spcBef>
                <a:spcPts val="1417"/>
              </a:spcBef>
              <a:buClr>
                <a:srgbClr val="000000"/>
              </a:buClr>
              <a:buSzPct val="45000"/>
              <a:buFontTx/>
              <a:buChar char="-"/>
            </a:pPr>
            <a:r>
              <a:rPr lang="de-DE" sz="2400" spc="-1" dirty="0"/>
              <a:t>Kristy Augustin- MdL</a:t>
            </a:r>
          </a:p>
          <a:p>
            <a:pPr marL="453060" indent="-342900">
              <a:lnSpc>
                <a:spcPct val="100000"/>
              </a:lnSpc>
              <a:spcBef>
                <a:spcPts val="1417"/>
              </a:spcBef>
              <a:buClr>
                <a:srgbClr val="000000"/>
              </a:buClr>
              <a:buSzPct val="45000"/>
              <a:buFontTx/>
              <a:buChar char="-"/>
            </a:pPr>
            <a:r>
              <a:rPr lang="de-DE" sz="2400" spc="-1" dirty="0"/>
              <a:t>Falk Jahnke - MdL</a:t>
            </a:r>
          </a:p>
          <a:p>
            <a:pPr marL="453060" indent="-342900">
              <a:lnSpc>
                <a:spcPct val="100000"/>
              </a:lnSpc>
              <a:spcBef>
                <a:spcPts val="1417"/>
              </a:spcBef>
              <a:buClr>
                <a:srgbClr val="000000"/>
              </a:buClr>
              <a:buSzPct val="45000"/>
              <a:buFontTx/>
              <a:buChar char="-"/>
            </a:pPr>
            <a:r>
              <a:rPr lang="de-DE" sz="2400" spc="-1" dirty="0"/>
              <a:t>Simona Koß - MdB</a:t>
            </a:r>
          </a:p>
          <a:p>
            <a:pPr marL="453060" indent="-342900">
              <a:lnSpc>
                <a:spcPct val="100000"/>
              </a:lnSpc>
              <a:spcBef>
                <a:spcPts val="1417"/>
              </a:spcBef>
              <a:buClr>
                <a:srgbClr val="000000"/>
              </a:buClr>
              <a:buSzPct val="45000"/>
              <a:buFontTx/>
              <a:buChar char="-"/>
            </a:pPr>
            <a:r>
              <a:rPr lang="de-DE" sz="2400" spc="-1" dirty="0"/>
              <a:t>Kai Hamann – Geschäftsführer </a:t>
            </a:r>
            <a:r>
              <a:rPr lang="de-DE" sz="2400" spc="-1" dirty="0" err="1"/>
              <a:t>Landsjagdverband</a:t>
            </a:r>
            <a:r>
              <a:rPr lang="de-DE" sz="2400" spc="-1" dirty="0"/>
              <a:t> Brandenburg </a:t>
            </a:r>
          </a:p>
          <a:p>
            <a:pPr marL="453060" indent="-342900">
              <a:lnSpc>
                <a:spcPct val="100000"/>
              </a:lnSpc>
              <a:spcBef>
                <a:spcPts val="1417"/>
              </a:spcBef>
              <a:buClr>
                <a:srgbClr val="000000"/>
              </a:buClr>
              <a:buSzPct val="45000"/>
              <a:buFontTx/>
              <a:buChar char="-"/>
            </a:pPr>
            <a:r>
              <a:rPr lang="de-DE" sz="2400" spc="-1" dirty="0"/>
              <a:t>Steffen Lübbe – Amtsdirektor Amt Seelow Land</a:t>
            </a:r>
          </a:p>
          <a:p>
            <a:pPr marL="453060" indent="-342900">
              <a:lnSpc>
                <a:spcPct val="100000"/>
              </a:lnSpc>
              <a:spcBef>
                <a:spcPts val="1417"/>
              </a:spcBef>
              <a:buClr>
                <a:srgbClr val="000000"/>
              </a:buClr>
              <a:buSzPct val="45000"/>
              <a:buFontTx/>
              <a:buChar char="-"/>
            </a:pPr>
            <a:r>
              <a:rPr lang="de-DE" sz="2400" spc="-1" dirty="0"/>
              <a:t>Robert Nitz – Bürgermeister der Stadt Seelow</a:t>
            </a:r>
          </a:p>
          <a:p>
            <a:pPr marL="453060" indent="-342900">
              <a:lnSpc>
                <a:spcPct val="100000"/>
              </a:lnSpc>
              <a:spcBef>
                <a:spcPts val="1417"/>
              </a:spcBef>
              <a:buClr>
                <a:srgbClr val="000000"/>
              </a:buClr>
              <a:buSzPct val="45000"/>
              <a:buFontTx/>
              <a:buChar char="-"/>
            </a:pPr>
            <a:r>
              <a:rPr lang="de-DE" sz="2400" spc="-1" dirty="0"/>
              <a:t>Dominik </a:t>
            </a:r>
            <a:r>
              <a:rPr lang="de-DE" sz="2400" spc="-1" dirty="0" err="1"/>
              <a:t>Kolm</a:t>
            </a:r>
            <a:r>
              <a:rPr lang="de-DE" sz="2400" spc="-1" dirty="0"/>
              <a:t> – Untere Jagdbehörde Landkreis MOL</a:t>
            </a:r>
          </a:p>
          <a:p>
            <a:pPr marL="453060" indent="-342900">
              <a:lnSpc>
                <a:spcPct val="100000"/>
              </a:lnSpc>
              <a:spcBef>
                <a:spcPts val="1417"/>
              </a:spcBef>
              <a:buClr>
                <a:srgbClr val="000000"/>
              </a:buClr>
              <a:buSzPct val="45000"/>
              <a:buFontTx/>
              <a:buChar char="-"/>
            </a:pPr>
            <a:r>
              <a:rPr lang="de-DE" sz="2400" spc="-1" dirty="0"/>
              <a:t>Lutz Hackert – Vorsitzender Jagdverband MOL</a:t>
            </a:r>
          </a:p>
          <a:p>
            <a:endParaRPr lang="de-DE" sz="2400" dirty="0"/>
          </a:p>
        </p:txBody>
      </p:sp>
      <p:pic>
        <p:nvPicPr>
          <p:cNvPr id="5" name="Grafik 4" descr="Ein Bild, das Text, Logo, Emblem, Symbol enthält.">
            <a:extLst>
              <a:ext uri="{FF2B5EF4-FFF2-40B4-BE49-F238E27FC236}">
                <a16:creationId xmlns:a16="http://schemas.microsoft.com/office/drawing/2014/main" id="{7B4F68DC-2F1C-E353-4A62-2B861C647DB7}"/>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5202" b="94055" l="6639" r="94626">
                        <a14:foregroundMark x1="63593" y1="67357" x2="63593" y2="67357"/>
                        <a14:foregroundMark x1="59852" y1="59448" x2="59852" y2="59448"/>
                        <a14:foregroundMark x1="45416" y1="43206" x2="40832" y2="57378"/>
                        <a14:foregroundMark x1="40832" y1="57378" x2="54795" y2="65393"/>
                        <a14:foregroundMark x1="54795" y1="65393" x2="62065" y2="57590"/>
                        <a14:foregroundMark x1="62065" y1="57590" x2="61538" y2="54989"/>
                        <a14:foregroundMark x1="43203" y1="27282" x2="28082" y2="34130"/>
                        <a14:foregroundMark x1="28082" y1="34130" x2="24974" y2="61783"/>
                        <a14:foregroundMark x1="24974" y1="61783" x2="57587" y2="76168"/>
                        <a14:foregroundMark x1="57587" y1="76168" x2="91904" y2="67872"/>
                        <a14:foregroundMark x1="95061" y1="58195" x2="94626" y2="50743"/>
                        <a14:foregroundMark x1="94626" y1="50743" x2="82086" y2="24522"/>
                        <a14:foregroundMark x1="23973" y1="13907" x2="17439" y2="19268"/>
                        <a14:foregroundMark x1="17439" y1="19268" x2="11117" y2="32378"/>
                        <a14:foregroundMark x1="11117" y1="32378" x2="10537" y2="47665"/>
                        <a14:foregroundMark x1="10537" y1="47665" x2="19336" y2="69108"/>
                        <a14:foregroundMark x1="19336" y1="69108" x2="51633" y2="79140"/>
                        <a14:foregroundMark x1="51633" y1="79140" x2="78188" y2="61730"/>
                        <a14:foregroundMark x1="78188" y1="61730" x2="85458" y2="40605"/>
                        <a14:foregroundMark x1="85458" y1="40605" x2="68809" y2="21815"/>
                        <a14:foregroundMark x1="68809" y1="21815" x2="48209" y2="16985"/>
                        <a14:foregroundMark x1="48209" y1="16985" x2="29663" y2="21656"/>
                        <a14:foregroundMark x1="29663" y1="21656" x2="25342" y2="25902"/>
                        <a14:foregroundMark x1="12750" y1="26592" x2="4558" y2="43200"/>
                        <a14:foregroundMark x1="4949" y1="46341" x2="9484" y2="65499"/>
                        <a14:foregroundMark x1="9484" y1="65499" x2="15595" y2="76645"/>
                        <a14:foregroundMark x1="15595" y1="76645" x2="44731" y2="88482"/>
                        <a14:foregroundMark x1="44731" y1="88482" x2="54531" y2="87951"/>
                        <a14:foregroundMark x1="54531" y1="87951" x2="78451" y2="73142"/>
                        <a14:foregroundMark x1="78451" y1="73142" x2="85564" y2="51433"/>
                        <a14:foregroundMark x1="85564" y1="51433" x2="84879" y2="29883"/>
                        <a14:foregroundMark x1="84879" y1="29883" x2="83456" y2="25902"/>
                        <a14:foregroundMark x1="21075" y1="82590" x2="35142" y2="91932"/>
                        <a14:foregroundMark x1="35142" y1="91932" x2="44626" y2="91985"/>
                        <a14:foregroundMark x1="44626" y1="91985" x2="66649" y2="88747"/>
                        <a14:foregroundMark x1="66649" y1="88747" x2="85564" y2="76327"/>
                        <a14:foregroundMark x1="85564" y1="76327" x2="89094" y2="71125"/>
                        <a14:foregroundMark x1="54900" y1="94214" x2="47418" y2="92675"/>
                        <a14:foregroundMark x1="5479" y1="54989" x2="6639" y2="45170"/>
                        <a14:foregroundMark x1="6639" y1="45170" x2="25184" y2="18896"/>
                        <a14:foregroundMark x1="36038" y1="9820" x2="58535" y2="7590"/>
                        <a14:foregroundMark x1="58535" y1="7590" x2="68493" y2="9130"/>
                        <a14:foregroundMark x1="68493" y1="9130" x2="68704" y2="9448"/>
                        <a14:foregroundMark x1="55427" y1="5202" x2="55427" y2="5202"/>
                        <a14:foregroundMark x1="54900" y1="5361" x2="52371" y2="5361"/>
                        <a14:foregroundMark x1="52371" y1="5361" x2="52371" y2="5361"/>
                        <a14:foregroundMark x1="52371" y1="5361" x2="52371" y2="5361"/>
                        <a14:foregroundMark x1="52371" y1="5361" x2="52371" y2="5361"/>
                        <a14:backgroundMark x1="4584" y1="43206" x2="3952" y2="46125"/>
                        <a14:backgroundMark x1="95890" y1="58439" x2="92308" y2="70435"/>
                        <a14:backgroundMark x1="95680" y1="59979" x2="95205" y2="64915"/>
                        <a14:backgroundMark x1="95205" y1="65605" x2="96575" y2="67357"/>
                        <a14:backgroundMark x1="96207" y1="62739" x2="93678" y2="69586"/>
                      </a14:backgroundRemoval>
                    </a14:imgEffect>
                  </a14:imgLayer>
                </a14:imgProps>
              </a:ext>
              <a:ext uri="{28A0092B-C50C-407E-A947-70E740481C1C}">
                <a14:useLocalDpi xmlns:a14="http://schemas.microsoft.com/office/drawing/2010/main" val="0"/>
              </a:ext>
            </a:extLst>
          </a:blip>
          <a:stretch>
            <a:fillRect/>
          </a:stretch>
        </p:blipFill>
        <p:spPr>
          <a:xfrm>
            <a:off x="108155" y="0"/>
            <a:ext cx="609479" cy="604984"/>
          </a:xfrm>
          <a:prstGeom prst="rect">
            <a:avLst/>
          </a:prstGeom>
        </p:spPr>
      </p:pic>
      <p:sp>
        <p:nvSpPr>
          <p:cNvPr id="10" name="Textfeld 9">
            <a:extLst>
              <a:ext uri="{FF2B5EF4-FFF2-40B4-BE49-F238E27FC236}">
                <a16:creationId xmlns:a16="http://schemas.microsoft.com/office/drawing/2014/main" id="{E700CC20-A0C3-59F8-EA3A-1DA8C4DE6831}"/>
              </a:ext>
            </a:extLst>
          </p:cNvPr>
          <p:cNvSpPr txBox="1"/>
          <p:nvPr/>
        </p:nvSpPr>
        <p:spPr>
          <a:xfrm>
            <a:off x="693968" y="860567"/>
            <a:ext cx="10805651" cy="830997"/>
          </a:xfrm>
          <a:prstGeom prst="rect">
            <a:avLst/>
          </a:prstGeom>
          <a:noFill/>
        </p:spPr>
        <p:txBody>
          <a:bodyPr wrap="square" rtlCol="0">
            <a:spAutoFit/>
          </a:bodyPr>
          <a:lstStyle/>
          <a:p>
            <a:r>
              <a:rPr lang="de-DE" sz="2400" b="1" u="sng" spc="-1" dirty="0"/>
              <a:t>4. Wir begrüßen unsere Gäste und freuen uns auf die Grußworte</a:t>
            </a:r>
          </a:p>
          <a:p>
            <a:endParaRPr lang="de-DE" sz="2400" b="1" u="sng" dirty="0"/>
          </a:p>
        </p:txBody>
      </p:sp>
    </p:spTree>
    <p:extLst>
      <p:ext uri="{BB962C8B-B14F-4D97-AF65-F5344CB8AC3E}">
        <p14:creationId xmlns:p14="http://schemas.microsoft.com/office/powerpoint/2010/main" val="19908873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688AD9-817E-1BB6-0A91-39CFFE041D5C}"/>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CCEFB5EE-C0D2-FEF8-D6E1-5FD6BAEE5A73}"/>
              </a:ext>
            </a:extLst>
          </p:cNvPr>
          <p:cNvSpPr/>
          <p:nvPr/>
        </p:nvSpPr>
        <p:spPr>
          <a:xfrm>
            <a:off x="0" y="0"/>
            <a:ext cx="12193588" cy="6858000"/>
          </a:xfrm>
          <a:prstGeom prst="rect">
            <a:avLst/>
          </a:prstGeom>
          <a:solidFill>
            <a:srgbClr val="EADC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Rechteck 5">
            <a:extLst>
              <a:ext uri="{FF2B5EF4-FFF2-40B4-BE49-F238E27FC236}">
                <a16:creationId xmlns:a16="http://schemas.microsoft.com/office/drawing/2014/main" id="{E84A0C6C-C2C1-A8E4-93A5-FEBF77F9776B}"/>
              </a:ext>
            </a:extLst>
          </p:cNvPr>
          <p:cNvSpPr/>
          <p:nvPr/>
        </p:nvSpPr>
        <p:spPr>
          <a:xfrm>
            <a:off x="0" y="0"/>
            <a:ext cx="12193588" cy="604984"/>
          </a:xfrm>
          <a:prstGeom prst="rect">
            <a:avLst/>
          </a:prstGeom>
          <a:solidFill>
            <a:schemeClr val="accent6">
              <a:lumMod val="5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 1">
            <a:extLst>
              <a:ext uri="{FF2B5EF4-FFF2-40B4-BE49-F238E27FC236}">
                <a16:creationId xmlns:a16="http://schemas.microsoft.com/office/drawing/2014/main" id="{1A07E39C-7FE0-6EC7-3BF3-3BB3A679751E}"/>
              </a:ext>
            </a:extLst>
          </p:cNvPr>
          <p:cNvSpPr>
            <a:spLocks noGrp="1"/>
          </p:cNvSpPr>
          <p:nvPr>
            <p:ph type="title"/>
          </p:nvPr>
        </p:nvSpPr>
        <p:spPr>
          <a:xfrm>
            <a:off x="89284" y="140260"/>
            <a:ext cx="11700386" cy="324464"/>
          </a:xfrm>
        </p:spPr>
        <p:txBody>
          <a:bodyPr/>
          <a:lstStyle/>
          <a:p>
            <a:pPr algn="ctr"/>
            <a:r>
              <a:rPr lang="de-DE" sz="2000" spc="-1" dirty="0">
                <a:solidFill>
                  <a:schemeClr val="bg1"/>
                </a:solidFill>
                <a:latin typeface="Calibri Light"/>
                <a:ea typeface="DejaVu Sans"/>
              </a:rPr>
              <a:t>J</a:t>
            </a:r>
            <a:r>
              <a:rPr lang="de-DE" sz="2000" b="1" strike="noStrike" spc="-1" dirty="0">
                <a:solidFill>
                  <a:schemeClr val="bg1"/>
                </a:solidFill>
                <a:latin typeface="Calibri Light"/>
                <a:ea typeface="DejaVu Sans"/>
              </a:rPr>
              <a:t>agdverband  Altkreis Seelow e.V. Mitgliederversammlung 15.03.2025</a:t>
            </a:r>
            <a:endParaRPr lang="de-DE" sz="2000" dirty="0">
              <a:solidFill>
                <a:schemeClr val="bg1"/>
              </a:solidFill>
            </a:endParaRPr>
          </a:p>
        </p:txBody>
      </p:sp>
      <p:sp>
        <p:nvSpPr>
          <p:cNvPr id="3" name="Untertitel 2">
            <a:extLst>
              <a:ext uri="{FF2B5EF4-FFF2-40B4-BE49-F238E27FC236}">
                <a16:creationId xmlns:a16="http://schemas.microsoft.com/office/drawing/2014/main" id="{8389146A-1D9D-DA55-F97A-B1622573B36E}"/>
              </a:ext>
            </a:extLst>
          </p:cNvPr>
          <p:cNvSpPr>
            <a:spLocks noGrp="1"/>
          </p:cNvSpPr>
          <p:nvPr>
            <p:ph type="subTitle"/>
          </p:nvPr>
        </p:nvSpPr>
        <p:spPr>
          <a:xfrm>
            <a:off x="609479" y="1445342"/>
            <a:ext cx="11090907" cy="5284838"/>
          </a:xfrm>
        </p:spPr>
        <p:txBody>
          <a:bodyPr/>
          <a:lstStyle/>
          <a:p>
            <a:pPr marL="453060" indent="-342900">
              <a:lnSpc>
                <a:spcPct val="100000"/>
              </a:lnSpc>
              <a:spcBef>
                <a:spcPts val="1417"/>
              </a:spcBef>
              <a:buClr>
                <a:srgbClr val="000000"/>
              </a:buClr>
              <a:buSzPct val="45000"/>
              <a:buFontTx/>
              <a:buChar char="-"/>
            </a:pPr>
            <a:r>
              <a:rPr lang="de-DE" sz="3600" spc="-1" dirty="0">
                <a:solidFill>
                  <a:srgbClr val="000000"/>
                </a:solidFill>
                <a:latin typeface="Calibri"/>
              </a:rPr>
              <a:t>Sachstand </a:t>
            </a:r>
            <a:r>
              <a:rPr lang="de-DE" sz="3600" b="1" spc="-1" dirty="0">
                <a:solidFill>
                  <a:srgbClr val="000000"/>
                </a:solidFill>
                <a:latin typeface="Calibri"/>
              </a:rPr>
              <a:t>ASP</a:t>
            </a:r>
            <a:r>
              <a:rPr lang="de-DE" sz="3600" spc="-1" dirty="0">
                <a:solidFill>
                  <a:srgbClr val="000000"/>
                </a:solidFill>
                <a:latin typeface="Calibri"/>
              </a:rPr>
              <a:t> und </a:t>
            </a:r>
            <a:r>
              <a:rPr lang="de-DE" sz="3600" b="1" spc="-1" dirty="0">
                <a:solidFill>
                  <a:srgbClr val="000000"/>
                </a:solidFill>
                <a:latin typeface="Calibri"/>
              </a:rPr>
              <a:t>MKS</a:t>
            </a:r>
            <a:r>
              <a:rPr lang="de-DE" sz="3600" spc="-1" dirty="0">
                <a:solidFill>
                  <a:srgbClr val="000000"/>
                </a:solidFill>
                <a:latin typeface="Calibri"/>
              </a:rPr>
              <a:t> </a:t>
            </a:r>
            <a:r>
              <a:rPr lang="de-DE" sz="1800" spc="-1" dirty="0">
                <a:solidFill>
                  <a:srgbClr val="000000"/>
                </a:solidFill>
                <a:latin typeface="Calibri"/>
              </a:rPr>
              <a:t>Heike van Reekum</a:t>
            </a:r>
          </a:p>
          <a:p>
            <a:pPr marL="453060" indent="-342900">
              <a:lnSpc>
                <a:spcPct val="100000"/>
              </a:lnSpc>
              <a:spcBef>
                <a:spcPts val="1417"/>
              </a:spcBef>
              <a:buClr>
                <a:srgbClr val="000000"/>
              </a:buClr>
              <a:buSzPct val="45000"/>
              <a:buFontTx/>
              <a:buChar char="-"/>
            </a:pPr>
            <a:r>
              <a:rPr lang="de-DE" sz="3600" spc="-1" dirty="0">
                <a:solidFill>
                  <a:srgbClr val="000000"/>
                </a:solidFill>
                <a:latin typeface="Calibri"/>
              </a:rPr>
              <a:t>Sachstand </a:t>
            </a:r>
            <a:r>
              <a:rPr lang="de-DE" sz="3600" b="1" spc="-1" dirty="0">
                <a:solidFill>
                  <a:srgbClr val="000000"/>
                </a:solidFill>
                <a:latin typeface="Calibri"/>
              </a:rPr>
              <a:t>Wolf</a:t>
            </a:r>
            <a:r>
              <a:rPr lang="de-DE" sz="3600" spc="-1" dirty="0">
                <a:solidFill>
                  <a:srgbClr val="000000"/>
                </a:solidFill>
                <a:latin typeface="Calibri"/>
              </a:rPr>
              <a:t> </a:t>
            </a:r>
            <a:r>
              <a:rPr lang="de-DE" sz="2000" spc="-1" dirty="0">
                <a:solidFill>
                  <a:srgbClr val="000000"/>
                </a:solidFill>
                <a:latin typeface="Calibri"/>
              </a:rPr>
              <a:t>Staatssekretär</a:t>
            </a:r>
            <a:r>
              <a:rPr lang="de-DE" sz="3600" spc="-1" dirty="0">
                <a:solidFill>
                  <a:srgbClr val="000000"/>
                </a:solidFill>
                <a:latin typeface="Calibri"/>
              </a:rPr>
              <a:t> </a:t>
            </a:r>
            <a:r>
              <a:rPr lang="de-DE" sz="1800" spc="-1" dirty="0">
                <a:solidFill>
                  <a:srgbClr val="000000"/>
                </a:solidFill>
                <a:latin typeface="Calibri"/>
              </a:rPr>
              <a:t>Gregor Beyer</a:t>
            </a:r>
            <a:endParaRPr lang="de-DE" sz="2800" spc="-1" dirty="0">
              <a:solidFill>
                <a:srgbClr val="000000"/>
              </a:solidFill>
              <a:latin typeface="Calibri"/>
            </a:endParaRPr>
          </a:p>
          <a:p>
            <a:pPr marL="453060" indent="-342900">
              <a:lnSpc>
                <a:spcPct val="100000"/>
              </a:lnSpc>
              <a:spcBef>
                <a:spcPts val="1417"/>
              </a:spcBef>
              <a:buClr>
                <a:srgbClr val="000000"/>
              </a:buClr>
              <a:buSzPct val="45000"/>
              <a:buFontTx/>
              <a:buChar char="-"/>
            </a:pPr>
            <a:r>
              <a:rPr lang="de-DE" sz="3600" spc="-1" dirty="0">
                <a:solidFill>
                  <a:srgbClr val="000000"/>
                </a:solidFill>
                <a:latin typeface="Calibri"/>
              </a:rPr>
              <a:t>Sachstand </a:t>
            </a:r>
            <a:r>
              <a:rPr lang="de-DE" sz="3600" b="1" spc="-1" dirty="0">
                <a:solidFill>
                  <a:srgbClr val="000000"/>
                </a:solidFill>
                <a:latin typeface="Calibri"/>
              </a:rPr>
              <a:t>Biber, Nutria und Bisam</a:t>
            </a:r>
            <a:r>
              <a:rPr lang="de-DE" sz="3600" spc="-1" dirty="0">
                <a:solidFill>
                  <a:srgbClr val="000000"/>
                </a:solidFill>
                <a:latin typeface="Calibri"/>
              </a:rPr>
              <a:t> </a:t>
            </a:r>
            <a:r>
              <a:rPr lang="de-DE" sz="2000" spc="-1" dirty="0">
                <a:solidFill>
                  <a:srgbClr val="000000"/>
                </a:solidFill>
                <a:latin typeface="Calibri"/>
              </a:rPr>
              <a:t>Wg. Michael Saß</a:t>
            </a:r>
            <a:endParaRPr lang="de-DE" sz="3200" spc="-1" dirty="0">
              <a:solidFill>
                <a:srgbClr val="000000"/>
              </a:solidFill>
              <a:latin typeface="Calibri"/>
            </a:endParaRPr>
          </a:p>
          <a:p>
            <a:pPr marL="453060" indent="-342900">
              <a:lnSpc>
                <a:spcPct val="100000"/>
              </a:lnSpc>
              <a:spcBef>
                <a:spcPts val="1417"/>
              </a:spcBef>
              <a:buClr>
                <a:srgbClr val="000000"/>
              </a:buClr>
              <a:buSzPct val="45000"/>
              <a:buFontTx/>
              <a:buChar char="-"/>
            </a:pPr>
            <a:r>
              <a:rPr lang="de-DE" sz="3600" spc="-1" dirty="0">
                <a:solidFill>
                  <a:srgbClr val="000000"/>
                </a:solidFill>
                <a:latin typeface="Calibri"/>
              </a:rPr>
              <a:t>Informationen der </a:t>
            </a:r>
            <a:r>
              <a:rPr lang="de-DE" sz="3600" b="1" spc="-1" dirty="0">
                <a:solidFill>
                  <a:srgbClr val="000000"/>
                </a:solidFill>
                <a:latin typeface="Calibri"/>
              </a:rPr>
              <a:t>Unteren Jagdbehörde</a:t>
            </a:r>
            <a:r>
              <a:rPr lang="de-DE" sz="3600" spc="-1" dirty="0">
                <a:solidFill>
                  <a:srgbClr val="000000"/>
                </a:solidFill>
                <a:latin typeface="Calibri"/>
              </a:rPr>
              <a:t> </a:t>
            </a:r>
            <a:r>
              <a:rPr lang="de-DE" sz="1800" spc="-1" dirty="0">
                <a:solidFill>
                  <a:srgbClr val="000000"/>
                </a:solidFill>
                <a:latin typeface="Calibri"/>
              </a:rPr>
              <a:t>Herr Dominik </a:t>
            </a:r>
            <a:r>
              <a:rPr lang="de-DE" sz="1800" spc="-1" dirty="0" err="1">
                <a:solidFill>
                  <a:srgbClr val="000000"/>
                </a:solidFill>
                <a:latin typeface="Calibri"/>
              </a:rPr>
              <a:t>Kolm</a:t>
            </a:r>
            <a:r>
              <a:rPr lang="de-DE" sz="1800" spc="-1" dirty="0">
                <a:solidFill>
                  <a:srgbClr val="000000"/>
                </a:solidFill>
                <a:latin typeface="Calibri"/>
              </a:rPr>
              <a:t>, UJB MOL</a:t>
            </a:r>
            <a:endParaRPr lang="de-DE" sz="1800" spc="-1" dirty="0"/>
          </a:p>
          <a:p>
            <a:endParaRPr lang="de-DE" sz="3600" dirty="0"/>
          </a:p>
          <a:p>
            <a:endParaRPr lang="de-DE" sz="3600" dirty="0"/>
          </a:p>
          <a:p>
            <a:endParaRPr lang="de-DE" sz="3600" dirty="0"/>
          </a:p>
        </p:txBody>
      </p:sp>
      <p:pic>
        <p:nvPicPr>
          <p:cNvPr id="5" name="Grafik 4" descr="Ein Bild, das Text, Logo, Emblem, Symbol enthält.">
            <a:extLst>
              <a:ext uri="{FF2B5EF4-FFF2-40B4-BE49-F238E27FC236}">
                <a16:creationId xmlns:a16="http://schemas.microsoft.com/office/drawing/2014/main" id="{079F54D7-FDE2-7DE9-287D-33FF86EB2DAE}"/>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5202" b="94055" l="6639" r="94626">
                        <a14:foregroundMark x1="63593" y1="67357" x2="63593" y2="67357"/>
                        <a14:foregroundMark x1="59852" y1="59448" x2="59852" y2="59448"/>
                        <a14:foregroundMark x1="45416" y1="43206" x2="40832" y2="57378"/>
                        <a14:foregroundMark x1="40832" y1="57378" x2="54795" y2="65393"/>
                        <a14:foregroundMark x1="54795" y1="65393" x2="62065" y2="57590"/>
                        <a14:foregroundMark x1="62065" y1="57590" x2="61538" y2="54989"/>
                        <a14:foregroundMark x1="43203" y1="27282" x2="28082" y2="34130"/>
                        <a14:foregroundMark x1="28082" y1="34130" x2="24974" y2="61783"/>
                        <a14:foregroundMark x1="24974" y1="61783" x2="57587" y2="76168"/>
                        <a14:foregroundMark x1="57587" y1="76168" x2="91904" y2="67872"/>
                        <a14:foregroundMark x1="95061" y1="58195" x2="94626" y2="50743"/>
                        <a14:foregroundMark x1="94626" y1="50743" x2="82086" y2="24522"/>
                        <a14:foregroundMark x1="23973" y1="13907" x2="17439" y2="19268"/>
                        <a14:foregroundMark x1="17439" y1="19268" x2="11117" y2="32378"/>
                        <a14:foregroundMark x1="11117" y1="32378" x2="10537" y2="47665"/>
                        <a14:foregroundMark x1="10537" y1="47665" x2="19336" y2="69108"/>
                        <a14:foregroundMark x1="19336" y1="69108" x2="51633" y2="79140"/>
                        <a14:foregroundMark x1="51633" y1="79140" x2="78188" y2="61730"/>
                        <a14:foregroundMark x1="78188" y1="61730" x2="85458" y2="40605"/>
                        <a14:foregroundMark x1="85458" y1="40605" x2="68809" y2="21815"/>
                        <a14:foregroundMark x1="68809" y1="21815" x2="48209" y2="16985"/>
                        <a14:foregroundMark x1="48209" y1="16985" x2="29663" y2="21656"/>
                        <a14:foregroundMark x1="29663" y1="21656" x2="25342" y2="25902"/>
                        <a14:foregroundMark x1="12750" y1="26592" x2="4558" y2="43200"/>
                        <a14:foregroundMark x1="4949" y1="46341" x2="9484" y2="65499"/>
                        <a14:foregroundMark x1="9484" y1="65499" x2="15595" y2="76645"/>
                        <a14:foregroundMark x1="15595" y1="76645" x2="44731" y2="88482"/>
                        <a14:foregroundMark x1="44731" y1="88482" x2="54531" y2="87951"/>
                        <a14:foregroundMark x1="54531" y1="87951" x2="78451" y2="73142"/>
                        <a14:foregroundMark x1="78451" y1="73142" x2="85564" y2="51433"/>
                        <a14:foregroundMark x1="85564" y1="51433" x2="84879" y2="29883"/>
                        <a14:foregroundMark x1="84879" y1="29883" x2="83456" y2="25902"/>
                        <a14:foregroundMark x1="21075" y1="82590" x2="35142" y2="91932"/>
                        <a14:foregroundMark x1="35142" y1="91932" x2="44626" y2="91985"/>
                        <a14:foregroundMark x1="44626" y1="91985" x2="66649" y2="88747"/>
                        <a14:foregroundMark x1="66649" y1="88747" x2="85564" y2="76327"/>
                        <a14:foregroundMark x1="85564" y1="76327" x2="89094" y2="71125"/>
                        <a14:foregroundMark x1="54900" y1="94214" x2="47418" y2="92675"/>
                        <a14:foregroundMark x1="5479" y1="54989" x2="6639" y2="45170"/>
                        <a14:foregroundMark x1="6639" y1="45170" x2="25184" y2="18896"/>
                        <a14:foregroundMark x1="36038" y1="9820" x2="58535" y2="7590"/>
                        <a14:foregroundMark x1="58535" y1="7590" x2="68493" y2="9130"/>
                        <a14:foregroundMark x1="68493" y1="9130" x2="68704" y2="9448"/>
                        <a14:foregroundMark x1="55427" y1="5202" x2="55427" y2="5202"/>
                        <a14:foregroundMark x1="54900" y1="5361" x2="52371" y2="5361"/>
                        <a14:foregroundMark x1="52371" y1="5361" x2="52371" y2="5361"/>
                        <a14:foregroundMark x1="52371" y1="5361" x2="52371" y2="5361"/>
                        <a14:foregroundMark x1="52371" y1="5361" x2="52371" y2="5361"/>
                        <a14:backgroundMark x1="4584" y1="43206" x2="3952" y2="46125"/>
                        <a14:backgroundMark x1="95890" y1="58439" x2="92308" y2="70435"/>
                        <a14:backgroundMark x1="95680" y1="59979" x2="95205" y2="64915"/>
                        <a14:backgroundMark x1="95205" y1="65605" x2="96575" y2="67357"/>
                        <a14:backgroundMark x1="96207" y1="62739" x2="93678" y2="69586"/>
                      </a14:backgroundRemoval>
                    </a14:imgEffect>
                  </a14:imgLayer>
                </a14:imgProps>
              </a:ext>
              <a:ext uri="{28A0092B-C50C-407E-A947-70E740481C1C}">
                <a14:useLocalDpi xmlns:a14="http://schemas.microsoft.com/office/drawing/2010/main" val="0"/>
              </a:ext>
            </a:extLst>
          </a:blip>
          <a:stretch>
            <a:fillRect/>
          </a:stretch>
        </p:blipFill>
        <p:spPr>
          <a:xfrm>
            <a:off x="108155" y="0"/>
            <a:ext cx="609479" cy="604984"/>
          </a:xfrm>
          <a:prstGeom prst="rect">
            <a:avLst/>
          </a:prstGeom>
        </p:spPr>
      </p:pic>
      <p:sp>
        <p:nvSpPr>
          <p:cNvPr id="10" name="Textfeld 9">
            <a:extLst>
              <a:ext uri="{FF2B5EF4-FFF2-40B4-BE49-F238E27FC236}">
                <a16:creationId xmlns:a16="http://schemas.microsoft.com/office/drawing/2014/main" id="{6DD4807E-83FE-90C2-710A-BAD00FCC8EB5}"/>
              </a:ext>
            </a:extLst>
          </p:cNvPr>
          <p:cNvSpPr txBox="1"/>
          <p:nvPr/>
        </p:nvSpPr>
        <p:spPr>
          <a:xfrm>
            <a:off x="693968" y="860567"/>
            <a:ext cx="10805651" cy="1077218"/>
          </a:xfrm>
          <a:prstGeom prst="rect">
            <a:avLst/>
          </a:prstGeom>
          <a:noFill/>
        </p:spPr>
        <p:txBody>
          <a:bodyPr wrap="square" rtlCol="0">
            <a:spAutoFit/>
          </a:bodyPr>
          <a:lstStyle/>
          <a:p>
            <a:r>
              <a:rPr lang="de-DE" sz="3200" b="1" u="sng" dirty="0"/>
              <a:t>5. </a:t>
            </a:r>
            <a:r>
              <a:rPr lang="de-DE" sz="3200" b="1" u="sng" spc="-1" dirty="0">
                <a:solidFill>
                  <a:srgbClr val="000000"/>
                </a:solidFill>
                <a:latin typeface="Calibri"/>
              </a:rPr>
              <a:t>Kurzvorträge / Informationen</a:t>
            </a:r>
            <a:endParaRPr lang="de-DE" sz="3200" b="1" u="sng" spc="-1" dirty="0"/>
          </a:p>
          <a:p>
            <a:endParaRPr lang="de-DE" sz="3200" b="1" u="sng" dirty="0"/>
          </a:p>
        </p:txBody>
      </p:sp>
    </p:spTree>
    <p:extLst>
      <p:ext uri="{BB962C8B-B14F-4D97-AF65-F5344CB8AC3E}">
        <p14:creationId xmlns:p14="http://schemas.microsoft.com/office/powerpoint/2010/main" val="4076702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95396E-B6FB-BA00-22B1-2B0CC073FAD1}"/>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5B786380-8D7E-6D37-944B-8E5746D26E33}"/>
              </a:ext>
            </a:extLst>
          </p:cNvPr>
          <p:cNvSpPr/>
          <p:nvPr/>
        </p:nvSpPr>
        <p:spPr>
          <a:xfrm>
            <a:off x="0" y="0"/>
            <a:ext cx="12193588" cy="6858000"/>
          </a:xfrm>
          <a:prstGeom prst="rect">
            <a:avLst/>
          </a:prstGeom>
          <a:solidFill>
            <a:srgbClr val="EADC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Rechteck 5">
            <a:extLst>
              <a:ext uri="{FF2B5EF4-FFF2-40B4-BE49-F238E27FC236}">
                <a16:creationId xmlns:a16="http://schemas.microsoft.com/office/drawing/2014/main" id="{F0639220-B6BB-723F-3304-E4C154F4E79F}"/>
              </a:ext>
            </a:extLst>
          </p:cNvPr>
          <p:cNvSpPr/>
          <p:nvPr/>
        </p:nvSpPr>
        <p:spPr>
          <a:xfrm>
            <a:off x="0" y="0"/>
            <a:ext cx="12193588" cy="604984"/>
          </a:xfrm>
          <a:prstGeom prst="rect">
            <a:avLst/>
          </a:prstGeom>
          <a:solidFill>
            <a:schemeClr val="accent6">
              <a:lumMod val="5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 1">
            <a:extLst>
              <a:ext uri="{FF2B5EF4-FFF2-40B4-BE49-F238E27FC236}">
                <a16:creationId xmlns:a16="http://schemas.microsoft.com/office/drawing/2014/main" id="{3E9F9076-E83D-EDC8-CB66-87BB0F8BCBF2}"/>
              </a:ext>
            </a:extLst>
          </p:cNvPr>
          <p:cNvSpPr>
            <a:spLocks noGrp="1"/>
          </p:cNvSpPr>
          <p:nvPr>
            <p:ph type="title"/>
          </p:nvPr>
        </p:nvSpPr>
        <p:spPr>
          <a:xfrm>
            <a:off x="89284" y="140260"/>
            <a:ext cx="11700386" cy="324464"/>
          </a:xfrm>
        </p:spPr>
        <p:txBody>
          <a:bodyPr/>
          <a:lstStyle/>
          <a:p>
            <a:pPr algn="ctr"/>
            <a:r>
              <a:rPr lang="de-DE" sz="2000" spc="-1" dirty="0">
                <a:solidFill>
                  <a:schemeClr val="bg1"/>
                </a:solidFill>
                <a:latin typeface="Calibri Light"/>
                <a:ea typeface="DejaVu Sans"/>
              </a:rPr>
              <a:t>J</a:t>
            </a:r>
            <a:r>
              <a:rPr lang="de-DE" sz="2000" b="1" strike="noStrike" spc="-1" dirty="0">
                <a:solidFill>
                  <a:schemeClr val="bg1"/>
                </a:solidFill>
                <a:latin typeface="Calibri Light"/>
                <a:ea typeface="DejaVu Sans"/>
              </a:rPr>
              <a:t>agdverband  Altkreis Seelow e.V. Mitgliederversammlung 15.03.2025</a:t>
            </a:r>
            <a:endParaRPr lang="de-DE" sz="2000" dirty="0">
              <a:solidFill>
                <a:schemeClr val="bg1"/>
              </a:solidFill>
            </a:endParaRPr>
          </a:p>
        </p:txBody>
      </p:sp>
      <p:sp>
        <p:nvSpPr>
          <p:cNvPr id="3" name="Untertitel 2">
            <a:extLst>
              <a:ext uri="{FF2B5EF4-FFF2-40B4-BE49-F238E27FC236}">
                <a16:creationId xmlns:a16="http://schemas.microsoft.com/office/drawing/2014/main" id="{5A825384-9B10-5E91-26F8-27B721743FCD}"/>
              </a:ext>
            </a:extLst>
          </p:cNvPr>
          <p:cNvSpPr>
            <a:spLocks noGrp="1"/>
          </p:cNvSpPr>
          <p:nvPr>
            <p:ph type="subTitle"/>
          </p:nvPr>
        </p:nvSpPr>
        <p:spPr>
          <a:xfrm>
            <a:off x="609479" y="1700924"/>
            <a:ext cx="11090907" cy="5029255"/>
          </a:xfrm>
        </p:spPr>
        <p:txBody>
          <a:bodyPr/>
          <a:lstStyle/>
          <a:p>
            <a:pPr marL="567360" indent="-457200">
              <a:lnSpc>
                <a:spcPct val="90000"/>
              </a:lnSpc>
              <a:spcBef>
                <a:spcPts val="1417"/>
              </a:spcBef>
              <a:buClr>
                <a:srgbClr val="000000"/>
              </a:buClr>
              <a:buSzPct val="45000"/>
              <a:buFontTx/>
              <a:buChar char="-"/>
            </a:pPr>
            <a:r>
              <a:rPr lang="de-DE" sz="3200" spc="-1" dirty="0">
                <a:solidFill>
                  <a:srgbClr val="000000"/>
                </a:solidFill>
                <a:latin typeface="Calibri"/>
                <a:ea typeface="Microsoft YaHei"/>
              </a:rPr>
              <a:t>Letzte Mitgliederversammlung am 16.03.2024 mit Vorstandswahl</a:t>
            </a:r>
          </a:p>
          <a:p>
            <a:pPr marL="567360" indent="-457200">
              <a:lnSpc>
                <a:spcPct val="90000"/>
              </a:lnSpc>
              <a:spcBef>
                <a:spcPts val="1417"/>
              </a:spcBef>
              <a:buClr>
                <a:srgbClr val="000000"/>
              </a:buClr>
              <a:buSzPct val="45000"/>
              <a:buFontTx/>
              <a:buChar char="-"/>
            </a:pPr>
            <a:r>
              <a:rPr lang="de-DE" sz="3200" spc="-1" dirty="0">
                <a:solidFill>
                  <a:srgbClr val="000000"/>
                </a:solidFill>
                <a:latin typeface="Calibri"/>
                <a:ea typeface="Microsoft YaHei"/>
              </a:rPr>
              <a:t>Unser Vorstand setzt sich wie folgt zusammen:</a:t>
            </a:r>
          </a:p>
          <a:p>
            <a:pPr marL="567360" indent="-457200">
              <a:lnSpc>
                <a:spcPct val="90000"/>
              </a:lnSpc>
              <a:spcBef>
                <a:spcPts val="1417"/>
              </a:spcBef>
              <a:buClr>
                <a:srgbClr val="000000"/>
              </a:buClr>
              <a:buSzPct val="45000"/>
              <a:buFontTx/>
              <a:buChar char="-"/>
            </a:pPr>
            <a:r>
              <a:rPr lang="de-DE" sz="2000" b="0" strike="noStrike" spc="-1" dirty="0">
                <a:solidFill>
                  <a:srgbClr val="000000"/>
                </a:solidFill>
                <a:latin typeface="Calibri"/>
                <a:ea typeface="Microsoft YaHei"/>
              </a:rPr>
              <a:t>Heike van Reekum – Vorsitzende                                       Roland Valentin – Stellvertreter &amp; Lernort Natur</a:t>
            </a:r>
          </a:p>
          <a:p>
            <a:pPr marL="567360" indent="-457200">
              <a:lnSpc>
                <a:spcPct val="90000"/>
              </a:lnSpc>
              <a:spcBef>
                <a:spcPts val="1417"/>
              </a:spcBef>
              <a:buClr>
                <a:srgbClr val="000000"/>
              </a:buClr>
              <a:buSzPct val="45000"/>
              <a:buFontTx/>
              <a:buChar char="-"/>
            </a:pPr>
            <a:r>
              <a:rPr lang="de-DE" sz="2000" spc="-1" dirty="0">
                <a:solidFill>
                  <a:srgbClr val="000000"/>
                </a:solidFill>
                <a:latin typeface="Calibri"/>
                <a:ea typeface="Microsoft YaHei"/>
              </a:rPr>
              <a:t>Mandy Wagner – Schatzmeisterin                                     Ulrike Eckert - Schriftführer</a:t>
            </a:r>
          </a:p>
          <a:p>
            <a:pPr marL="567360" indent="-457200">
              <a:lnSpc>
                <a:spcPct val="90000"/>
              </a:lnSpc>
              <a:spcBef>
                <a:spcPts val="1417"/>
              </a:spcBef>
              <a:buClr>
                <a:srgbClr val="000000"/>
              </a:buClr>
              <a:buSzPct val="45000"/>
              <a:buFontTx/>
              <a:buChar char="-"/>
            </a:pPr>
            <a:r>
              <a:rPr lang="de-DE" sz="2000" b="0" strike="noStrike" spc="-1" dirty="0">
                <a:solidFill>
                  <a:srgbClr val="000000"/>
                </a:solidFill>
                <a:latin typeface="Calibri"/>
                <a:ea typeface="Microsoft YaHei"/>
              </a:rPr>
              <a:t>Kay </a:t>
            </a:r>
            <a:r>
              <a:rPr lang="de-DE" sz="2000" b="0" strike="noStrike" spc="-1" dirty="0" err="1">
                <a:solidFill>
                  <a:srgbClr val="000000"/>
                </a:solidFill>
                <a:latin typeface="Calibri"/>
                <a:ea typeface="Microsoft YaHei"/>
              </a:rPr>
              <a:t>Unterwal</a:t>
            </a:r>
            <a:r>
              <a:rPr lang="de-DE" sz="2000" spc="-1" dirty="0" err="1">
                <a:solidFill>
                  <a:srgbClr val="000000"/>
                </a:solidFill>
                <a:latin typeface="Calibri"/>
                <a:ea typeface="Microsoft YaHei"/>
              </a:rPr>
              <a:t>der</a:t>
            </a:r>
            <a:r>
              <a:rPr lang="de-DE" sz="2000" spc="-1" dirty="0">
                <a:solidFill>
                  <a:srgbClr val="000000"/>
                </a:solidFill>
                <a:latin typeface="Calibri"/>
                <a:ea typeface="Microsoft YaHei"/>
              </a:rPr>
              <a:t> – jagdliches Schießen                            </a:t>
            </a:r>
            <a:r>
              <a:rPr lang="de-DE" sz="2000" b="0" strike="noStrike" spc="-1" dirty="0">
                <a:solidFill>
                  <a:srgbClr val="000000"/>
                </a:solidFill>
                <a:latin typeface="Calibri"/>
                <a:ea typeface="Microsoft YaHei"/>
              </a:rPr>
              <a:t>Karsten Stahl - Hundewesen </a:t>
            </a:r>
          </a:p>
          <a:p>
            <a:pPr marL="567360" indent="-457200">
              <a:lnSpc>
                <a:spcPct val="90000"/>
              </a:lnSpc>
              <a:spcBef>
                <a:spcPts val="1417"/>
              </a:spcBef>
              <a:buClr>
                <a:srgbClr val="000000"/>
              </a:buClr>
              <a:buSzPct val="45000"/>
              <a:buFontTx/>
              <a:buChar char="-"/>
            </a:pPr>
            <a:r>
              <a:rPr lang="de-DE" sz="2000" spc="-1" dirty="0">
                <a:solidFill>
                  <a:srgbClr val="000000"/>
                </a:solidFill>
                <a:latin typeface="Calibri"/>
                <a:ea typeface="Microsoft YaHei"/>
              </a:rPr>
              <a:t>Michael </a:t>
            </a:r>
            <a:r>
              <a:rPr lang="de-DE" sz="2000" spc="-1" dirty="0" err="1">
                <a:solidFill>
                  <a:srgbClr val="000000"/>
                </a:solidFill>
                <a:latin typeface="Calibri"/>
                <a:ea typeface="Microsoft YaHei"/>
              </a:rPr>
              <a:t>Sass</a:t>
            </a:r>
            <a:r>
              <a:rPr lang="de-DE" sz="2000" spc="-1" dirty="0">
                <a:solidFill>
                  <a:srgbClr val="000000"/>
                </a:solidFill>
                <a:latin typeface="Calibri"/>
                <a:ea typeface="Microsoft YaHei"/>
              </a:rPr>
              <a:t> – Öffentlichkeitsarbeit                                  Michael Buchheim – Aus- &amp; Weiterbildung</a:t>
            </a:r>
          </a:p>
          <a:p>
            <a:pPr marL="567360" indent="-457200">
              <a:lnSpc>
                <a:spcPct val="90000"/>
              </a:lnSpc>
              <a:spcBef>
                <a:spcPts val="1417"/>
              </a:spcBef>
              <a:buClr>
                <a:srgbClr val="000000"/>
              </a:buClr>
              <a:buSzPct val="45000"/>
              <a:buFontTx/>
              <a:buChar char="-"/>
            </a:pPr>
            <a:r>
              <a:rPr lang="de-DE" sz="2000" b="0" strike="noStrike" spc="-1" dirty="0">
                <a:solidFill>
                  <a:srgbClr val="000000"/>
                </a:solidFill>
                <a:latin typeface="Calibri"/>
                <a:ea typeface="Microsoft YaHei"/>
              </a:rPr>
              <a:t>Dirk van Reekum – Recht &amp; Naturschutz</a:t>
            </a:r>
          </a:p>
          <a:p>
            <a:endParaRPr lang="de-DE" sz="2400" dirty="0"/>
          </a:p>
          <a:p>
            <a:endParaRPr lang="de-DE" sz="2400" dirty="0"/>
          </a:p>
        </p:txBody>
      </p:sp>
      <p:pic>
        <p:nvPicPr>
          <p:cNvPr id="5" name="Grafik 4" descr="Ein Bild, das Text, Logo, Emblem, Symbol enthält.">
            <a:extLst>
              <a:ext uri="{FF2B5EF4-FFF2-40B4-BE49-F238E27FC236}">
                <a16:creationId xmlns:a16="http://schemas.microsoft.com/office/drawing/2014/main" id="{88C8D329-8245-3CFB-7907-627C4EECD69A}"/>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5202" b="94055" l="6639" r="94626">
                        <a14:foregroundMark x1="63593" y1="67357" x2="63593" y2="67357"/>
                        <a14:foregroundMark x1="59852" y1="59448" x2="59852" y2="59448"/>
                        <a14:foregroundMark x1="45416" y1="43206" x2="40832" y2="57378"/>
                        <a14:foregroundMark x1="40832" y1="57378" x2="54795" y2="65393"/>
                        <a14:foregroundMark x1="54795" y1="65393" x2="62065" y2="57590"/>
                        <a14:foregroundMark x1="62065" y1="57590" x2="61538" y2="54989"/>
                        <a14:foregroundMark x1="43203" y1="27282" x2="28082" y2="34130"/>
                        <a14:foregroundMark x1="28082" y1="34130" x2="24974" y2="61783"/>
                        <a14:foregroundMark x1="24974" y1="61783" x2="57587" y2="76168"/>
                        <a14:foregroundMark x1="57587" y1="76168" x2="91904" y2="67872"/>
                        <a14:foregroundMark x1="95061" y1="58195" x2="94626" y2="50743"/>
                        <a14:foregroundMark x1="94626" y1="50743" x2="82086" y2="24522"/>
                        <a14:foregroundMark x1="23973" y1="13907" x2="17439" y2="19268"/>
                        <a14:foregroundMark x1="17439" y1="19268" x2="11117" y2="32378"/>
                        <a14:foregroundMark x1="11117" y1="32378" x2="10537" y2="47665"/>
                        <a14:foregroundMark x1="10537" y1="47665" x2="19336" y2="69108"/>
                        <a14:foregroundMark x1="19336" y1="69108" x2="51633" y2="79140"/>
                        <a14:foregroundMark x1="51633" y1="79140" x2="78188" y2="61730"/>
                        <a14:foregroundMark x1="78188" y1="61730" x2="85458" y2="40605"/>
                        <a14:foregroundMark x1="85458" y1="40605" x2="68809" y2="21815"/>
                        <a14:foregroundMark x1="68809" y1="21815" x2="48209" y2="16985"/>
                        <a14:foregroundMark x1="48209" y1="16985" x2="29663" y2="21656"/>
                        <a14:foregroundMark x1="29663" y1="21656" x2="25342" y2="25902"/>
                        <a14:foregroundMark x1="12750" y1="26592" x2="4558" y2="43200"/>
                        <a14:foregroundMark x1="4949" y1="46341" x2="9484" y2="65499"/>
                        <a14:foregroundMark x1="9484" y1="65499" x2="15595" y2="76645"/>
                        <a14:foregroundMark x1="15595" y1="76645" x2="44731" y2="88482"/>
                        <a14:foregroundMark x1="44731" y1="88482" x2="54531" y2="87951"/>
                        <a14:foregroundMark x1="54531" y1="87951" x2="78451" y2="73142"/>
                        <a14:foregroundMark x1="78451" y1="73142" x2="85564" y2="51433"/>
                        <a14:foregroundMark x1="85564" y1="51433" x2="84879" y2="29883"/>
                        <a14:foregroundMark x1="84879" y1="29883" x2="83456" y2="25902"/>
                        <a14:foregroundMark x1="21075" y1="82590" x2="35142" y2="91932"/>
                        <a14:foregroundMark x1="35142" y1="91932" x2="44626" y2="91985"/>
                        <a14:foregroundMark x1="44626" y1="91985" x2="66649" y2="88747"/>
                        <a14:foregroundMark x1="66649" y1="88747" x2="85564" y2="76327"/>
                        <a14:foregroundMark x1="85564" y1="76327" x2="89094" y2="71125"/>
                        <a14:foregroundMark x1="54900" y1="94214" x2="47418" y2="92675"/>
                        <a14:foregroundMark x1="5479" y1="54989" x2="6639" y2="45170"/>
                        <a14:foregroundMark x1="6639" y1="45170" x2="25184" y2="18896"/>
                        <a14:foregroundMark x1="36038" y1="9820" x2="58535" y2="7590"/>
                        <a14:foregroundMark x1="58535" y1="7590" x2="68493" y2="9130"/>
                        <a14:foregroundMark x1="68493" y1="9130" x2="68704" y2="9448"/>
                        <a14:foregroundMark x1="55427" y1="5202" x2="55427" y2="5202"/>
                        <a14:foregroundMark x1="54900" y1="5361" x2="52371" y2="5361"/>
                        <a14:foregroundMark x1="52371" y1="5361" x2="52371" y2="5361"/>
                        <a14:foregroundMark x1="52371" y1="5361" x2="52371" y2="5361"/>
                        <a14:foregroundMark x1="52371" y1="5361" x2="52371" y2="5361"/>
                        <a14:backgroundMark x1="4584" y1="43206" x2="3952" y2="46125"/>
                        <a14:backgroundMark x1="95890" y1="58439" x2="92308" y2="70435"/>
                        <a14:backgroundMark x1="95680" y1="59979" x2="95205" y2="64915"/>
                        <a14:backgroundMark x1="95205" y1="65605" x2="96575" y2="67357"/>
                        <a14:backgroundMark x1="96207" y1="62739" x2="93678" y2="69586"/>
                      </a14:backgroundRemoval>
                    </a14:imgEffect>
                  </a14:imgLayer>
                </a14:imgProps>
              </a:ext>
              <a:ext uri="{28A0092B-C50C-407E-A947-70E740481C1C}">
                <a14:useLocalDpi xmlns:a14="http://schemas.microsoft.com/office/drawing/2010/main" val="0"/>
              </a:ext>
            </a:extLst>
          </a:blip>
          <a:stretch>
            <a:fillRect/>
          </a:stretch>
        </p:blipFill>
        <p:spPr>
          <a:xfrm>
            <a:off x="108155" y="0"/>
            <a:ext cx="609479" cy="604984"/>
          </a:xfrm>
          <a:prstGeom prst="rect">
            <a:avLst/>
          </a:prstGeom>
        </p:spPr>
      </p:pic>
      <p:sp>
        <p:nvSpPr>
          <p:cNvPr id="10" name="Textfeld 9">
            <a:extLst>
              <a:ext uri="{FF2B5EF4-FFF2-40B4-BE49-F238E27FC236}">
                <a16:creationId xmlns:a16="http://schemas.microsoft.com/office/drawing/2014/main" id="{A2CE397A-9B50-B8A3-5A0F-0443D8711F0B}"/>
              </a:ext>
            </a:extLst>
          </p:cNvPr>
          <p:cNvSpPr txBox="1"/>
          <p:nvPr/>
        </p:nvSpPr>
        <p:spPr>
          <a:xfrm>
            <a:off x="693968" y="860567"/>
            <a:ext cx="10805651" cy="584775"/>
          </a:xfrm>
          <a:prstGeom prst="rect">
            <a:avLst/>
          </a:prstGeom>
          <a:noFill/>
        </p:spPr>
        <p:txBody>
          <a:bodyPr wrap="square" rtlCol="0">
            <a:spAutoFit/>
          </a:bodyPr>
          <a:lstStyle/>
          <a:p>
            <a:r>
              <a:rPr lang="de-DE" sz="3200" b="1" u="sng" dirty="0"/>
              <a:t>6. </a:t>
            </a:r>
            <a:r>
              <a:rPr lang="de-DE" sz="3200" b="1" u="sng" strike="noStrike" spc="-1" dirty="0">
                <a:solidFill>
                  <a:srgbClr val="000000"/>
                </a:solidFill>
                <a:latin typeface="Calibri"/>
                <a:ea typeface="Microsoft YaHei"/>
              </a:rPr>
              <a:t>Bericht des Vorstandes</a:t>
            </a:r>
            <a:endParaRPr lang="de-DE" sz="3200" b="1" u="sng" strike="noStrike" spc="-1" dirty="0">
              <a:latin typeface="Arial"/>
            </a:endParaRPr>
          </a:p>
        </p:txBody>
      </p:sp>
    </p:spTree>
    <p:extLst>
      <p:ext uri="{BB962C8B-B14F-4D97-AF65-F5344CB8AC3E}">
        <p14:creationId xmlns:p14="http://schemas.microsoft.com/office/powerpoint/2010/main" val="1357601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A59642-D74F-1EFA-5366-7B1A40624640}"/>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F970C21B-5C6C-9809-591E-BA7B7A09E46C}"/>
              </a:ext>
            </a:extLst>
          </p:cNvPr>
          <p:cNvSpPr/>
          <p:nvPr/>
        </p:nvSpPr>
        <p:spPr>
          <a:xfrm>
            <a:off x="0" y="0"/>
            <a:ext cx="12193588" cy="6858000"/>
          </a:xfrm>
          <a:prstGeom prst="rect">
            <a:avLst/>
          </a:prstGeom>
          <a:solidFill>
            <a:srgbClr val="EADC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Rechteck 5">
            <a:extLst>
              <a:ext uri="{FF2B5EF4-FFF2-40B4-BE49-F238E27FC236}">
                <a16:creationId xmlns:a16="http://schemas.microsoft.com/office/drawing/2014/main" id="{24B1B3C9-E017-DAF7-1F74-5B1C2AD38167}"/>
              </a:ext>
            </a:extLst>
          </p:cNvPr>
          <p:cNvSpPr/>
          <p:nvPr/>
        </p:nvSpPr>
        <p:spPr>
          <a:xfrm>
            <a:off x="0" y="0"/>
            <a:ext cx="12193588" cy="604984"/>
          </a:xfrm>
          <a:prstGeom prst="rect">
            <a:avLst/>
          </a:prstGeom>
          <a:solidFill>
            <a:schemeClr val="accent6">
              <a:lumMod val="5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 1">
            <a:extLst>
              <a:ext uri="{FF2B5EF4-FFF2-40B4-BE49-F238E27FC236}">
                <a16:creationId xmlns:a16="http://schemas.microsoft.com/office/drawing/2014/main" id="{BDA8F9F1-DE2D-892D-FD03-54B2BAF767E9}"/>
              </a:ext>
            </a:extLst>
          </p:cNvPr>
          <p:cNvSpPr>
            <a:spLocks noGrp="1"/>
          </p:cNvSpPr>
          <p:nvPr>
            <p:ph type="title"/>
          </p:nvPr>
        </p:nvSpPr>
        <p:spPr>
          <a:xfrm>
            <a:off x="89284" y="140260"/>
            <a:ext cx="11700386" cy="324464"/>
          </a:xfrm>
        </p:spPr>
        <p:txBody>
          <a:bodyPr/>
          <a:lstStyle/>
          <a:p>
            <a:pPr algn="ctr"/>
            <a:r>
              <a:rPr lang="de-DE" sz="2000" spc="-1" dirty="0">
                <a:solidFill>
                  <a:schemeClr val="bg1"/>
                </a:solidFill>
                <a:latin typeface="Calibri Light"/>
                <a:ea typeface="DejaVu Sans"/>
              </a:rPr>
              <a:t>J</a:t>
            </a:r>
            <a:r>
              <a:rPr lang="de-DE" sz="2000" b="1" strike="noStrike" spc="-1" dirty="0">
                <a:solidFill>
                  <a:schemeClr val="bg1"/>
                </a:solidFill>
                <a:latin typeface="Calibri Light"/>
                <a:ea typeface="DejaVu Sans"/>
              </a:rPr>
              <a:t>agdverband  Altkreis Seelow e.V. Mitgliederversammlung 15.03.2025</a:t>
            </a:r>
            <a:endParaRPr lang="de-DE" sz="2000" dirty="0">
              <a:solidFill>
                <a:schemeClr val="bg1"/>
              </a:solidFill>
            </a:endParaRPr>
          </a:p>
        </p:txBody>
      </p:sp>
      <p:sp>
        <p:nvSpPr>
          <p:cNvPr id="3" name="Untertitel 2">
            <a:extLst>
              <a:ext uri="{FF2B5EF4-FFF2-40B4-BE49-F238E27FC236}">
                <a16:creationId xmlns:a16="http://schemas.microsoft.com/office/drawing/2014/main" id="{9C5C6E77-43F3-5FA5-5636-F7B5031043C6}"/>
              </a:ext>
            </a:extLst>
          </p:cNvPr>
          <p:cNvSpPr>
            <a:spLocks noGrp="1"/>
          </p:cNvSpPr>
          <p:nvPr>
            <p:ph type="subTitle"/>
          </p:nvPr>
        </p:nvSpPr>
        <p:spPr>
          <a:xfrm>
            <a:off x="609479" y="1445342"/>
            <a:ext cx="11090907" cy="5284838"/>
          </a:xfrm>
        </p:spPr>
        <p:txBody>
          <a:bodyPr/>
          <a:lstStyle/>
          <a:p>
            <a:pPr marL="110160">
              <a:lnSpc>
                <a:spcPct val="100000"/>
              </a:lnSpc>
              <a:spcBef>
                <a:spcPts val="1417"/>
              </a:spcBef>
              <a:buClr>
                <a:srgbClr val="000000"/>
              </a:buClr>
              <a:buSzPct val="45000"/>
            </a:pPr>
            <a:r>
              <a:rPr lang="de-DE" sz="2400" spc="-1" dirty="0"/>
              <a:t>Aktueller Mitgliederbestand:   </a:t>
            </a:r>
            <a:r>
              <a:rPr lang="de-DE" sz="2400" b="1" spc="-1" dirty="0"/>
              <a:t>308</a:t>
            </a:r>
            <a:r>
              <a:rPr lang="de-DE" sz="2400" spc="-1" dirty="0"/>
              <a:t> Mitglieder</a:t>
            </a:r>
          </a:p>
          <a:p>
            <a:pPr marL="110160">
              <a:lnSpc>
                <a:spcPct val="100000"/>
              </a:lnSpc>
              <a:spcBef>
                <a:spcPts val="1417"/>
              </a:spcBef>
              <a:buClr>
                <a:srgbClr val="000000"/>
              </a:buClr>
              <a:buSzPct val="45000"/>
            </a:pPr>
            <a:r>
              <a:rPr lang="de-DE" sz="2400" spc="-1" dirty="0"/>
              <a:t>In 2024: leider 2 Verstorbene und 9 Neumitglieder</a:t>
            </a:r>
          </a:p>
          <a:p>
            <a:pPr marL="110160">
              <a:lnSpc>
                <a:spcPct val="100000"/>
              </a:lnSpc>
              <a:spcBef>
                <a:spcPts val="1417"/>
              </a:spcBef>
              <a:buClr>
                <a:srgbClr val="000000"/>
              </a:buClr>
              <a:buSzPct val="45000"/>
            </a:pPr>
            <a:r>
              <a:rPr lang="de-DE" sz="2400" spc="-1" dirty="0"/>
              <a:t>In 2025: bereits 3 Neumitglieder</a:t>
            </a:r>
          </a:p>
          <a:p>
            <a:pPr marL="110160">
              <a:lnSpc>
                <a:spcPct val="100000"/>
              </a:lnSpc>
              <a:spcBef>
                <a:spcPts val="1417"/>
              </a:spcBef>
              <a:buClr>
                <a:srgbClr val="000000"/>
              </a:buClr>
              <a:buSzPct val="45000"/>
            </a:pPr>
            <a:endParaRPr lang="de-DE" sz="2400" spc="-1" dirty="0"/>
          </a:p>
          <a:p>
            <a:pPr marL="110160">
              <a:lnSpc>
                <a:spcPct val="100000"/>
              </a:lnSpc>
              <a:spcBef>
                <a:spcPts val="1417"/>
              </a:spcBef>
              <a:buClr>
                <a:srgbClr val="000000"/>
              </a:buClr>
              <a:buSzPct val="45000"/>
            </a:pPr>
            <a:r>
              <a:rPr lang="de-DE" sz="2400" spc="-1" dirty="0"/>
              <a:t>Davon Frauen                   			46 Mitglieder – knapp 15 %</a:t>
            </a:r>
          </a:p>
          <a:p>
            <a:pPr marL="110160">
              <a:lnSpc>
                <a:spcPct val="100000"/>
              </a:lnSpc>
              <a:spcBef>
                <a:spcPts val="1417"/>
              </a:spcBef>
              <a:buClr>
                <a:srgbClr val="000000"/>
              </a:buClr>
              <a:buSzPct val="45000"/>
            </a:pPr>
            <a:r>
              <a:rPr lang="de-DE" sz="2400" spc="-1" dirty="0"/>
              <a:t>Ehrenmitglieder              			2 Mitglieder</a:t>
            </a:r>
          </a:p>
          <a:p>
            <a:pPr marL="110160">
              <a:lnSpc>
                <a:spcPct val="100000"/>
              </a:lnSpc>
              <a:spcBef>
                <a:spcPts val="1417"/>
              </a:spcBef>
              <a:buClr>
                <a:srgbClr val="000000"/>
              </a:buClr>
              <a:buSzPct val="45000"/>
            </a:pPr>
            <a:r>
              <a:rPr lang="de-DE" sz="2400" spc="-1" dirty="0"/>
              <a:t>Gemeldete Jagdgebrauchshunde  	129 Hunde aller Rassen</a:t>
            </a:r>
          </a:p>
          <a:p>
            <a:pPr marL="110160">
              <a:lnSpc>
                <a:spcPct val="100000"/>
              </a:lnSpc>
              <a:spcBef>
                <a:spcPts val="1417"/>
              </a:spcBef>
              <a:buClr>
                <a:srgbClr val="000000"/>
              </a:buClr>
              <a:buSzPct val="45000"/>
            </a:pPr>
            <a:endParaRPr lang="de-DE" sz="2400" spc="-1" dirty="0"/>
          </a:p>
          <a:p>
            <a:endParaRPr lang="de-DE" sz="2400" dirty="0"/>
          </a:p>
          <a:p>
            <a:endParaRPr lang="de-DE" sz="2400" dirty="0"/>
          </a:p>
        </p:txBody>
      </p:sp>
      <p:pic>
        <p:nvPicPr>
          <p:cNvPr id="5" name="Grafik 4" descr="Ein Bild, das Text, Logo, Emblem, Symbol enthält.">
            <a:extLst>
              <a:ext uri="{FF2B5EF4-FFF2-40B4-BE49-F238E27FC236}">
                <a16:creationId xmlns:a16="http://schemas.microsoft.com/office/drawing/2014/main" id="{5D0E53CC-B90E-EBD5-F373-898CB85C2D24}"/>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5202" b="94055" l="6639" r="94626">
                        <a14:foregroundMark x1="63593" y1="67357" x2="63593" y2="67357"/>
                        <a14:foregroundMark x1="59852" y1="59448" x2="59852" y2="59448"/>
                        <a14:foregroundMark x1="45416" y1="43206" x2="40832" y2="57378"/>
                        <a14:foregroundMark x1="40832" y1="57378" x2="54795" y2="65393"/>
                        <a14:foregroundMark x1="54795" y1="65393" x2="62065" y2="57590"/>
                        <a14:foregroundMark x1="62065" y1="57590" x2="61538" y2="54989"/>
                        <a14:foregroundMark x1="43203" y1="27282" x2="28082" y2="34130"/>
                        <a14:foregroundMark x1="28082" y1="34130" x2="24974" y2="61783"/>
                        <a14:foregroundMark x1="24974" y1="61783" x2="57587" y2="76168"/>
                        <a14:foregroundMark x1="57587" y1="76168" x2="91904" y2="67872"/>
                        <a14:foregroundMark x1="95061" y1="58195" x2="94626" y2="50743"/>
                        <a14:foregroundMark x1="94626" y1="50743" x2="82086" y2="24522"/>
                        <a14:foregroundMark x1="23973" y1="13907" x2="17439" y2="19268"/>
                        <a14:foregroundMark x1="17439" y1="19268" x2="11117" y2="32378"/>
                        <a14:foregroundMark x1="11117" y1="32378" x2="10537" y2="47665"/>
                        <a14:foregroundMark x1="10537" y1="47665" x2="19336" y2="69108"/>
                        <a14:foregroundMark x1="19336" y1="69108" x2="51633" y2="79140"/>
                        <a14:foregroundMark x1="51633" y1="79140" x2="78188" y2="61730"/>
                        <a14:foregroundMark x1="78188" y1="61730" x2="85458" y2="40605"/>
                        <a14:foregroundMark x1="85458" y1="40605" x2="68809" y2="21815"/>
                        <a14:foregroundMark x1="68809" y1="21815" x2="48209" y2="16985"/>
                        <a14:foregroundMark x1="48209" y1="16985" x2="29663" y2="21656"/>
                        <a14:foregroundMark x1="29663" y1="21656" x2="25342" y2="25902"/>
                        <a14:foregroundMark x1="12750" y1="26592" x2="4558" y2="43200"/>
                        <a14:foregroundMark x1="4949" y1="46341" x2="9484" y2="65499"/>
                        <a14:foregroundMark x1="9484" y1="65499" x2="15595" y2="76645"/>
                        <a14:foregroundMark x1="15595" y1="76645" x2="44731" y2="88482"/>
                        <a14:foregroundMark x1="44731" y1="88482" x2="54531" y2="87951"/>
                        <a14:foregroundMark x1="54531" y1="87951" x2="78451" y2="73142"/>
                        <a14:foregroundMark x1="78451" y1="73142" x2="85564" y2="51433"/>
                        <a14:foregroundMark x1="85564" y1="51433" x2="84879" y2="29883"/>
                        <a14:foregroundMark x1="84879" y1="29883" x2="83456" y2="25902"/>
                        <a14:foregroundMark x1="21075" y1="82590" x2="35142" y2="91932"/>
                        <a14:foregroundMark x1="35142" y1="91932" x2="44626" y2="91985"/>
                        <a14:foregroundMark x1="44626" y1="91985" x2="66649" y2="88747"/>
                        <a14:foregroundMark x1="66649" y1="88747" x2="85564" y2="76327"/>
                        <a14:foregroundMark x1="85564" y1="76327" x2="89094" y2="71125"/>
                        <a14:foregroundMark x1="54900" y1="94214" x2="47418" y2="92675"/>
                        <a14:foregroundMark x1="5479" y1="54989" x2="6639" y2="45170"/>
                        <a14:foregroundMark x1="6639" y1="45170" x2="25184" y2="18896"/>
                        <a14:foregroundMark x1="36038" y1="9820" x2="58535" y2="7590"/>
                        <a14:foregroundMark x1="58535" y1="7590" x2="68493" y2="9130"/>
                        <a14:foregroundMark x1="68493" y1="9130" x2="68704" y2="9448"/>
                        <a14:foregroundMark x1="55427" y1="5202" x2="55427" y2="5202"/>
                        <a14:foregroundMark x1="54900" y1="5361" x2="52371" y2="5361"/>
                        <a14:foregroundMark x1="52371" y1="5361" x2="52371" y2="5361"/>
                        <a14:foregroundMark x1="52371" y1="5361" x2="52371" y2="5361"/>
                        <a14:foregroundMark x1="52371" y1="5361" x2="52371" y2="5361"/>
                        <a14:backgroundMark x1="4584" y1="43206" x2="3952" y2="46125"/>
                        <a14:backgroundMark x1="95890" y1="58439" x2="92308" y2="70435"/>
                        <a14:backgroundMark x1="95680" y1="59979" x2="95205" y2="64915"/>
                        <a14:backgroundMark x1="95205" y1="65605" x2="96575" y2="67357"/>
                        <a14:backgroundMark x1="96207" y1="62739" x2="93678" y2="69586"/>
                      </a14:backgroundRemoval>
                    </a14:imgEffect>
                  </a14:imgLayer>
                </a14:imgProps>
              </a:ext>
              <a:ext uri="{28A0092B-C50C-407E-A947-70E740481C1C}">
                <a14:useLocalDpi xmlns:a14="http://schemas.microsoft.com/office/drawing/2010/main" val="0"/>
              </a:ext>
            </a:extLst>
          </a:blip>
          <a:stretch>
            <a:fillRect/>
          </a:stretch>
        </p:blipFill>
        <p:spPr>
          <a:xfrm>
            <a:off x="108155" y="0"/>
            <a:ext cx="609479" cy="604984"/>
          </a:xfrm>
          <a:prstGeom prst="rect">
            <a:avLst/>
          </a:prstGeom>
        </p:spPr>
      </p:pic>
      <p:sp>
        <p:nvSpPr>
          <p:cNvPr id="10" name="Textfeld 9">
            <a:extLst>
              <a:ext uri="{FF2B5EF4-FFF2-40B4-BE49-F238E27FC236}">
                <a16:creationId xmlns:a16="http://schemas.microsoft.com/office/drawing/2014/main" id="{2D93B4A5-F459-177A-8EBC-9BF951B54EBF}"/>
              </a:ext>
            </a:extLst>
          </p:cNvPr>
          <p:cNvSpPr txBox="1"/>
          <p:nvPr/>
        </p:nvSpPr>
        <p:spPr>
          <a:xfrm>
            <a:off x="693968" y="860567"/>
            <a:ext cx="10805651" cy="954107"/>
          </a:xfrm>
          <a:prstGeom prst="rect">
            <a:avLst/>
          </a:prstGeom>
          <a:noFill/>
        </p:spPr>
        <p:txBody>
          <a:bodyPr wrap="square" rtlCol="0">
            <a:spAutoFit/>
          </a:bodyPr>
          <a:lstStyle/>
          <a:p>
            <a:r>
              <a:rPr lang="de-DE" sz="2800" b="1" u="sng" spc="-1" dirty="0"/>
              <a:t>Mitgliederwesen im Jagdverband Altkreis Seelow e.V.</a:t>
            </a:r>
          </a:p>
          <a:p>
            <a:endParaRPr lang="de-DE" sz="2800" b="1" u="sng" dirty="0"/>
          </a:p>
        </p:txBody>
      </p:sp>
    </p:spTree>
    <p:extLst>
      <p:ext uri="{BB962C8B-B14F-4D97-AF65-F5344CB8AC3E}">
        <p14:creationId xmlns:p14="http://schemas.microsoft.com/office/powerpoint/2010/main" val="436457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4CFB3D-D9D5-D7C2-4CBE-DE2AEA3A88A0}"/>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7EC16E58-AC7D-0DE7-14AD-379492A84D10}"/>
              </a:ext>
            </a:extLst>
          </p:cNvPr>
          <p:cNvSpPr/>
          <p:nvPr/>
        </p:nvSpPr>
        <p:spPr>
          <a:xfrm>
            <a:off x="0" y="0"/>
            <a:ext cx="12193588" cy="6858000"/>
          </a:xfrm>
          <a:prstGeom prst="rect">
            <a:avLst/>
          </a:prstGeom>
          <a:solidFill>
            <a:srgbClr val="EADC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Rechteck 5">
            <a:extLst>
              <a:ext uri="{FF2B5EF4-FFF2-40B4-BE49-F238E27FC236}">
                <a16:creationId xmlns:a16="http://schemas.microsoft.com/office/drawing/2014/main" id="{34C91F5E-C1C6-DD59-1121-B84631081325}"/>
              </a:ext>
            </a:extLst>
          </p:cNvPr>
          <p:cNvSpPr/>
          <p:nvPr/>
        </p:nvSpPr>
        <p:spPr>
          <a:xfrm>
            <a:off x="0" y="0"/>
            <a:ext cx="12193588" cy="604984"/>
          </a:xfrm>
          <a:prstGeom prst="rect">
            <a:avLst/>
          </a:prstGeom>
          <a:solidFill>
            <a:schemeClr val="accent6">
              <a:lumMod val="5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 1">
            <a:extLst>
              <a:ext uri="{FF2B5EF4-FFF2-40B4-BE49-F238E27FC236}">
                <a16:creationId xmlns:a16="http://schemas.microsoft.com/office/drawing/2014/main" id="{A97C65EA-BD71-ACEF-6F47-DD59611412E0}"/>
              </a:ext>
            </a:extLst>
          </p:cNvPr>
          <p:cNvSpPr>
            <a:spLocks noGrp="1"/>
          </p:cNvSpPr>
          <p:nvPr>
            <p:ph type="title"/>
          </p:nvPr>
        </p:nvSpPr>
        <p:spPr>
          <a:xfrm>
            <a:off x="89284" y="140260"/>
            <a:ext cx="11700386" cy="324464"/>
          </a:xfrm>
        </p:spPr>
        <p:txBody>
          <a:bodyPr/>
          <a:lstStyle/>
          <a:p>
            <a:pPr algn="ctr"/>
            <a:r>
              <a:rPr lang="de-DE" sz="2000" spc="-1" dirty="0">
                <a:solidFill>
                  <a:schemeClr val="bg1"/>
                </a:solidFill>
                <a:latin typeface="Calibri Light"/>
                <a:ea typeface="DejaVu Sans"/>
              </a:rPr>
              <a:t>J</a:t>
            </a:r>
            <a:r>
              <a:rPr lang="de-DE" sz="2000" b="1" strike="noStrike" spc="-1" dirty="0">
                <a:solidFill>
                  <a:schemeClr val="bg1"/>
                </a:solidFill>
                <a:latin typeface="Calibri Light"/>
                <a:ea typeface="DejaVu Sans"/>
              </a:rPr>
              <a:t>agdverband  Altkreis Seelow e.V. Mitgliederversammlung 15.03.2025</a:t>
            </a:r>
            <a:endParaRPr lang="de-DE" sz="2000" dirty="0">
              <a:solidFill>
                <a:schemeClr val="bg1"/>
              </a:solidFill>
            </a:endParaRPr>
          </a:p>
        </p:txBody>
      </p:sp>
      <p:sp>
        <p:nvSpPr>
          <p:cNvPr id="3" name="Untertitel 2">
            <a:extLst>
              <a:ext uri="{FF2B5EF4-FFF2-40B4-BE49-F238E27FC236}">
                <a16:creationId xmlns:a16="http://schemas.microsoft.com/office/drawing/2014/main" id="{DFB4C41E-4468-69A7-D9F2-BD6E63797CC2}"/>
              </a:ext>
            </a:extLst>
          </p:cNvPr>
          <p:cNvSpPr>
            <a:spLocks noGrp="1"/>
          </p:cNvSpPr>
          <p:nvPr>
            <p:ph type="subTitle"/>
          </p:nvPr>
        </p:nvSpPr>
        <p:spPr>
          <a:xfrm>
            <a:off x="609479" y="1445342"/>
            <a:ext cx="11090907" cy="5284838"/>
          </a:xfrm>
        </p:spPr>
        <p:txBody>
          <a:bodyPr/>
          <a:lstStyle/>
          <a:p>
            <a:pPr marL="342900" indent="-342900">
              <a:buFontTx/>
              <a:buChar char="-"/>
            </a:pPr>
            <a:r>
              <a:rPr lang="de-DE" sz="2400" spc="-1" dirty="0"/>
              <a:t>erste große Herausforderung war unser Natur- und Jägerfest am 08. Juni 2024 im Kunstspeicher Friedersdorf anlässlich des 30-jährigen Jubiläums unseres Verbandes</a:t>
            </a:r>
          </a:p>
          <a:p>
            <a:endParaRPr lang="de-DE" sz="2400" dirty="0"/>
          </a:p>
          <a:p>
            <a:pPr algn="ctr"/>
            <a:r>
              <a:rPr lang="de-DE" sz="2400" dirty="0">
                <a:hlinkClick r:id="rId2"/>
              </a:rPr>
              <a:t>https://www.youtube.com/watch?v=yevTEhD5E2Y</a:t>
            </a:r>
            <a:endParaRPr lang="de-DE" sz="2400" dirty="0"/>
          </a:p>
          <a:p>
            <a:pPr algn="ctr"/>
            <a:endParaRPr lang="de-DE" sz="2400" dirty="0"/>
          </a:p>
          <a:p>
            <a:pPr marL="453060" indent="-342900">
              <a:spcBef>
                <a:spcPts val="1417"/>
              </a:spcBef>
              <a:buClr>
                <a:srgbClr val="000000"/>
              </a:buClr>
              <a:buSzPct val="45000"/>
              <a:buFontTx/>
              <a:buChar char="-"/>
            </a:pPr>
            <a:r>
              <a:rPr lang="de-DE" sz="2400" spc="-1" dirty="0"/>
              <a:t>Herzlichen Dank an die zahlreichen Sponsoren</a:t>
            </a:r>
          </a:p>
          <a:p>
            <a:pPr marL="453060" indent="-342900">
              <a:spcBef>
                <a:spcPts val="1417"/>
              </a:spcBef>
              <a:buClr>
                <a:srgbClr val="000000"/>
              </a:buClr>
              <a:buSzPct val="45000"/>
              <a:buFontTx/>
              <a:buChar char="-"/>
            </a:pPr>
            <a:r>
              <a:rPr lang="de-DE" sz="2400" spc="-1" dirty="0"/>
              <a:t>Herzlichen Dank an Familie von der Marwitz und das Team des Kunstspeichers Friedersdorf</a:t>
            </a:r>
          </a:p>
          <a:p>
            <a:pPr marL="453060" indent="-342900">
              <a:spcBef>
                <a:spcPts val="1417"/>
              </a:spcBef>
              <a:buClr>
                <a:srgbClr val="000000"/>
              </a:buClr>
              <a:buSzPct val="45000"/>
              <a:buFontTx/>
              <a:buChar char="-"/>
            </a:pPr>
            <a:r>
              <a:rPr lang="de-DE" sz="2400" spc="-1" dirty="0"/>
              <a:t>Herzlichen Dank an alle Mitstreiter </a:t>
            </a:r>
          </a:p>
          <a:p>
            <a:pPr algn="ctr"/>
            <a:endParaRPr lang="de-DE" sz="2400" dirty="0"/>
          </a:p>
          <a:p>
            <a:pPr algn="ctr"/>
            <a:endParaRPr lang="de-DE" sz="2400" dirty="0"/>
          </a:p>
          <a:p>
            <a:pPr algn="ctr"/>
            <a:endParaRPr lang="de-DE" sz="2400" dirty="0"/>
          </a:p>
        </p:txBody>
      </p:sp>
      <p:pic>
        <p:nvPicPr>
          <p:cNvPr id="5" name="Grafik 4" descr="Ein Bild, das Text, Logo, Emblem, Symbol enthält.">
            <a:extLst>
              <a:ext uri="{FF2B5EF4-FFF2-40B4-BE49-F238E27FC236}">
                <a16:creationId xmlns:a16="http://schemas.microsoft.com/office/drawing/2014/main" id="{5E4F0891-8190-CF75-45DB-1D7C49625BA1}"/>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5202" b="94055" l="6639" r="94626">
                        <a14:foregroundMark x1="63593" y1="67357" x2="63593" y2="67357"/>
                        <a14:foregroundMark x1="59852" y1="59448" x2="59852" y2="59448"/>
                        <a14:foregroundMark x1="45416" y1="43206" x2="40832" y2="57378"/>
                        <a14:foregroundMark x1="40832" y1="57378" x2="54795" y2="65393"/>
                        <a14:foregroundMark x1="54795" y1="65393" x2="62065" y2="57590"/>
                        <a14:foregroundMark x1="62065" y1="57590" x2="61538" y2="54989"/>
                        <a14:foregroundMark x1="43203" y1="27282" x2="28082" y2="34130"/>
                        <a14:foregroundMark x1="28082" y1="34130" x2="24974" y2="61783"/>
                        <a14:foregroundMark x1="24974" y1="61783" x2="57587" y2="76168"/>
                        <a14:foregroundMark x1="57587" y1="76168" x2="91904" y2="67872"/>
                        <a14:foregroundMark x1="95061" y1="58195" x2="94626" y2="50743"/>
                        <a14:foregroundMark x1="94626" y1="50743" x2="82086" y2="24522"/>
                        <a14:foregroundMark x1="23973" y1="13907" x2="17439" y2="19268"/>
                        <a14:foregroundMark x1="17439" y1="19268" x2="11117" y2="32378"/>
                        <a14:foregroundMark x1="11117" y1="32378" x2="10537" y2="47665"/>
                        <a14:foregroundMark x1="10537" y1="47665" x2="19336" y2="69108"/>
                        <a14:foregroundMark x1="19336" y1="69108" x2="51633" y2="79140"/>
                        <a14:foregroundMark x1="51633" y1="79140" x2="78188" y2="61730"/>
                        <a14:foregroundMark x1="78188" y1="61730" x2="85458" y2="40605"/>
                        <a14:foregroundMark x1="85458" y1="40605" x2="68809" y2="21815"/>
                        <a14:foregroundMark x1="68809" y1="21815" x2="48209" y2="16985"/>
                        <a14:foregroundMark x1="48209" y1="16985" x2="29663" y2="21656"/>
                        <a14:foregroundMark x1="29663" y1="21656" x2="25342" y2="25902"/>
                        <a14:foregroundMark x1="12750" y1="26592" x2="4558" y2="43200"/>
                        <a14:foregroundMark x1="4949" y1="46341" x2="9484" y2="65499"/>
                        <a14:foregroundMark x1="9484" y1="65499" x2="15595" y2="76645"/>
                        <a14:foregroundMark x1="15595" y1="76645" x2="44731" y2="88482"/>
                        <a14:foregroundMark x1="44731" y1="88482" x2="54531" y2="87951"/>
                        <a14:foregroundMark x1="54531" y1="87951" x2="78451" y2="73142"/>
                        <a14:foregroundMark x1="78451" y1="73142" x2="85564" y2="51433"/>
                        <a14:foregroundMark x1="85564" y1="51433" x2="84879" y2="29883"/>
                        <a14:foregroundMark x1="84879" y1="29883" x2="83456" y2="25902"/>
                        <a14:foregroundMark x1="21075" y1="82590" x2="35142" y2="91932"/>
                        <a14:foregroundMark x1="35142" y1="91932" x2="44626" y2="91985"/>
                        <a14:foregroundMark x1="44626" y1="91985" x2="66649" y2="88747"/>
                        <a14:foregroundMark x1="66649" y1="88747" x2="85564" y2="76327"/>
                        <a14:foregroundMark x1="85564" y1="76327" x2="89094" y2="71125"/>
                        <a14:foregroundMark x1="54900" y1="94214" x2="47418" y2="92675"/>
                        <a14:foregroundMark x1="5479" y1="54989" x2="6639" y2="45170"/>
                        <a14:foregroundMark x1="6639" y1="45170" x2="25184" y2="18896"/>
                        <a14:foregroundMark x1="36038" y1="9820" x2="58535" y2="7590"/>
                        <a14:foregroundMark x1="58535" y1="7590" x2="68493" y2="9130"/>
                        <a14:foregroundMark x1="68493" y1="9130" x2="68704" y2="9448"/>
                        <a14:foregroundMark x1="55427" y1="5202" x2="55427" y2="5202"/>
                        <a14:foregroundMark x1="54900" y1="5361" x2="52371" y2="5361"/>
                        <a14:foregroundMark x1="52371" y1="5361" x2="52371" y2="5361"/>
                        <a14:foregroundMark x1="52371" y1="5361" x2="52371" y2="5361"/>
                        <a14:foregroundMark x1="52371" y1="5361" x2="52371" y2="5361"/>
                        <a14:backgroundMark x1="4584" y1="43206" x2="3952" y2="46125"/>
                        <a14:backgroundMark x1="95890" y1="58439" x2="92308" y2="70435"/>
                        <a14:backgroundMark x1="95680" y1="59979" x2="95205" y2="64915"/>
                        <a14:backgroundMark x1="95205" y1="65605" x2="96575" y2="67357"/>
                        <a14:backgroundMark x1="96207" y1="62739" x2="93678" y2="69586"/>
                      </a14:backgroundRemoval>
                    </a14:imgEffect>
                  </a14:imgLayer>
                </a14:imgProps>
              </a:ext>
              <a:ext uri="{28A0092B-C50C-407E-A947-70E740481C1C}">
                <a14:useLocalDpi xmlns:a14="http://schemas.microsoft.com/office/drawing/2010/main" val="0"/>
              </a:ext>
            </a:extLst>
          </a:blip>
          <a:stretch>
            <a:fillRect/>
          </a:stretch>
        </p:blipFill>
        <p:spPr>
          <a:xfrm>
            <a:off x="108155" y="0"/>
            <a:ext cx="609479" cy="604984"/>
          </a:xfrm>
          <a:prstGeom prst="rect">
            <a:avLst/>
          </a:prstGeom>
        </p:spPr>
      </p:pic>
      <p:sp>
        <p:nvSpPr>
          <p:cNvPr id="10" name="Textfeld 9">
            <a:extLst>
              <a:ext uri="{FF2B5EF4-FFF2-40B4-BE49-F238E27FC236}">
                <a16:creationId xmlns:a16="http://schemas.microsoft.com/office/drawing/2014/main" id="{4397BE9C-E4FC-1C11-4F2F-7BD097E962C7}"/>
              </a:ext>
            </a:extLst>
          </p:cNvPr>
          <p:cNvSpPr txBox="1"/>
          <p:nvPr/>
        </p:nvSpPr>
        <p:spPr>
          <a:xfrm>
            <a:off x="693968" y="860567"/>
            <a:ext cx="10805651" cy="461665"/>
          </a:xfrm>
          <a:prstGeom prst="rect">
            <a:avLst/>
          </a:prstGeom>
          <a:noFill/>
        </p:spPr>
        <p:txBody>
          <a:bodyPr wrap="square" rtlCol="0">
            <a:spAutoFit/>
          </a:bodyPr>
          <a:lstStyle/>
          <a:p>
            <a:r>
              <a:rPr lang="de-DE" sz="2400" b="1" u="sng" spc="-1" dirty="0"/>
              <a:t>Natur- und Jägerfest am 08. Juni 2024 im Kunstspeicher </a:t>
            </a:r>
            <a:r>
              <a:rPr lang="de-DE" sz="2400" b="1" u="sng" spc="-1" dirty="0" err="1"/>
              <a:t>Friederdorf</a:t>
            </a:r>
            <a:endParaRPr lang="de-DE" sz="2400" b="1" u="sng" dirty="0"/>
          </a:p>
        </p:txBody>
      </p:sp>
    </p:spTree>
    <p:extLst>
      <p:ext uri="{BB962C8B-B14F-4D97-AF65-F5344CB8AC3E}">
        <p14:creationId xmlns:p14="http://schemas.microsoft.com/office/powerpoint/2010/main" val="1668147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D6CD68-421B-1E7A-AD35-190F4D8C0335}"/>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56DC12B1-E41F-1085-ED29-58AA6C50367D}"/>
              </a:ext>
            </a:extLst>
          </p:cNvPr>
          <p:cNvSpPr/>
          <p:nvPr/>
        </p:nvSpPr>
        <p:spPr>
          <a:xfrm>
            <a:off x="0" y="0"/>
            <a:ext cx="12193588" cy="6858000"/>
          </a:xfrm>
          <a:prstGeom prst="rect">
            <a:avLst/>
          </a:prstGeom>
          <a:solidFill>
            <a:srgbClr val="EADC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Rechteck 5">
            <a:extLst>
              <a:ext uri="{FF2B5EF4-FFF2-40B4-BE49-F238E27FC236}">
                <a16:creationId xmlns:a16="http://schemas.microsoft.com/office/drawing/2014/main" id="{0BD0EB24-8E92-0859-B4E3-EEDBDDD460B2}"/>
              </a:ext>
            </a:extLst>
          </p:cNvPr>
          <p:cNvSpPr/>
          <p:nvPr/>
        </p:nvSpPr>
        <p:spPr>
          <a:xfrm>
            <a:off x="0" y="0"/>
            <a:ext cx="12193588" cy="604984"/>
          </a:xfrm>
          <a:prstGeom prst="rect">
            <a:avLst/>
          </a:prstGeom>
          <a:solidFill>
            <a:schemeClr val="accent6">
              <a:lumMod val="5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 1">
            <a:extLst>
              <a:ext uri="{FF2B5EF4-FFF2-40B4-BE49-F238E27FC236}">
                <a16:creationId xmlns:a16="http://schemas.microsoft.com/office/drawing/2014/main" id="{0AE6F5DA-44C4-1142-EB18-EAB9E830C906}"/>
              </a:ext>
            </a:extLst>
          </p:cNvPr>
          <p:cNvSpPr>
            <a:spLocks noGrp="1"/>
          </p:cNvSpPr>
          <p:nvPr>
            <p:ph type="title"/>
          </p:nvPr>
        </p:nvSpPr>
        <p:spPr>
          <a:xfrm>
            <a:off x="89284" y="140260"/>
            <a:ext cx="11700386" cy="324464"/>
          </a:xfrm>
        </p:spPr>
        <p:txBody>
          <a:bodyPr/>
          <a:lstStyle/>
          <a:p>
            <a:pPr algn="ctr"/>
            <a:r>
              <a:rPr lang="de-DE" sz="2000" spc="-1" dirty="0">
                <a:solidFill>
                  <a:schemeClr val="bg1"/>
                </a:solidFill>
                <a:latin typeface="Calibri Light"/>
                <a:ea typeface="DejaVu Sans"/>
              </a:rPr>
              <a:t>J</a:t>
            </a:r>
            <a:r>
              <a:rPr lang="de-DE" sz="2000" b="1" strike="noStrike" spc="-1" dirty="0">
                <a:solidFill>
                  <a:schemeClr val="bg1"/>
                </a:solidFill>
                <a:latin typeface="Calibri Light"/>
                <a:ea typeface="DejaVu Sans"/>
              </a:rPr>
              <a:t>agdverband  Altkreis Seelow e.V. Mitgliederversammlung 15.03.2025</a:t>
            </a:r>
            <a:endParaRPr lang="de-DE" sz="2000" dirty="0">
              <a:solidFill>
                <a:schemeClr val="bg1"/>
              </a:solidFill>
            </a:endParaRPr>
          </a:p>
        </p:txBody>
      </p:sp>
      <p:sp>
        <p:nvSpPr>
          <p:cNvPr id="3" name="Untertitel 2">
            <a:extLst>
              <a:ext uri="{FF2B5EF4-FFF2-40B4-BE49-F238E27FC236}">
                <a16:creationId xmlns:a16="http://schemas.microsoft.com/office/drawing/2014/main" id="{9B2A8D55-A798-E46F-40A9-17CE997E1398}"/>
              </a:ext>
            </a:extLst>
          </p:cNvPr>
          <p:cNvSpPr>
            <a:spLocks noGrp="1"/>
          </p:cNvSpPr>
          <p:nvPr>
            <p:ph type="subTitle"/>
          </p:nvPr>
        </p:nvSpPr>
        <p:spPr>
          <a:xfrm>
            <a:off x="609479" y="1445342"/>
            <a:ext cx="11090907" cy="5284838"/>
          </a:xfrm>
        </p:spPr>
        <p:txBody>
          <a:bodyPr/>
          <a:lstStyle/>
          <a:p>
            <a:endParaRPr lang="de-DE" sz="2400" dirty="0"/>
          </a:p>
        </p:txBody>
      </p:sp>
      <p:pic>
        <p:nvPicPr>
          <p:cNvPr id="5" name="Grafik 4" descr="Ein Bild, das Text, Logo, Emblem, Symbol enthält.">
            <a:extLst>
              <a:ext uri="{FF2B5EF4-FFF2-40B4-BE49-F238E27FC236}">
                <a16:creationId xmlns:a16="http://schemas.microsoft.com/office/drawing/2014/main" id="{878748EC-7AB3-3304-4D66-000AD0B2AB50}"/>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5202" b="94055" l="6639" r="94626">
                        <a14:foregroundMark x1="63593" y1="67357" x2="63593" y2="67357"/>
                        <a14:foregroundMark x1="59852" y1="59448" x2="59852" y2="59448"/>
                        <a14:foregroundMark x1="45416" y1="43206" x2="40832" y2="57378"/>
                        <a14:foregroundMark x1="40832" y1="57378" x2="54795" y2="65393"/>
                        <a14:foregroundMark x1="54795" y1="65393" x2="62065" y2="57590"/>
                        <a14:foregroundMark x1="62065" y1="57590" x2="61538" y2="54989"/>
                        <a14:foregroundMark x1="43203" y1="27282" x2="28082" y2="34130"/>
                        <a14:foregroundMark x1="28082" y1="34130" x2="24974" y2="61783"/>
                        <a14:foregroundMark x1="24974" y1="61783" x2="57587" y2="76168"/>
                        <a14:foregroundMark x1="57587" y1="76168" x2="91904" y2="67872"/>
                        <a14:foregroundMark x1="95061" y1="58195" x2="94626" y2="50743"/>
                        <a14:foregroundMark x1="94626" y1="50743" x2="82086" y2="24522"/>
                        <a14:foregroundMark x1="23973" y1="13907" x2="17439" y2="19268"/>
                        <a14:foregroundMark x1="17439" y1="19268" x2="11117" y2="32378"/>
                        <a14:foregroundMark x1="11117" y1="32378" x2="10537" y2="47665"/>
                        <a14:foregroundMark x1="10537" y1="47665" x2="19336" y2="69108"/>
                        <a14:foregroundMark x1="19336" y1="69108" x2="51633" y2="79140"/>
                        <a14:foregroundMark x1="51633" y1="79140" x2="78188" y2="61730"/>
                        <a14:foregroundMark x1="78188" y1="61730" x2="85458" y2="40605"/>
                        <a14:foregroundMark x1="85458" y1="40605" x2="68809" y2="21815"/>
                        <a14:foregroundMark x1="68809" y1="21815" x2="48209" y2="16985"/>
                        <a14:foregroundMark x1="48209" y1="16985" x2="29663" y2="21656"/>
                        <a14:foregroundMark x1="29663" y1="21656" x2="25342" y2="25902"/>
                        <a14:foregroundMark x1="12750" y1="26592" x2="4558" y2="43200"/>
                        <a14:foregroundMark x1="4949" y1="46341" x2="9484" y2="65499"/>
                        <a14:foregroundMark x1="9484" y1="65499" x2="15595" y2="76645"/>
                        <a14:foregroundMark x1="15595" y1="76645" x2="44731" y2="88482"/>
                        <a14:foregroundMark x1="44731" y1="88482" x2="54531" y2="87951"/>
                        <a14:foregroundMark x1="54531" y1="87951" x2="78451" y2="73142"/>
                        <a14:foregroundMark x1="78451" y1="73142" x2="85564" y2="51433"/>
                        <a14:foregroundMark x1="85564" y1="51433" x2="84879" y2="29883"/>
                        <a14:foregroundMark x1="84879" y1="29883" x2="83456" y2="25902"/>
                        <a14:foregroundMark x1="21075" y1="82590" x2="35142" y2="91932"/>
                        <a14:foregroundMark x1="35142" y1="91932" x2="44626" y2="91985"/>
                        <a14:foregroundMark x1="44626" y1="91985" x2="66649" y2="88747"/>
                        <a14:foregroundMark x1="66649" y1="88747" x2="85564" y2="76327"/>
                        <a14:foregroundMark x1="85564" y1="76327" x2="89094" y2="71125"/>
                        <a14:foregroundMark x1="54900" y1="94214" x2="47418" y2="92675"/>
                        <a14:foregroundMark x1="5479" y1="54989" x2="6639" y2="45170"/>
                        <a14:foregroundMark x1="6639" y1="45170" x2="25184" y2="18896"/>
                        <a14:foregroundMark x1="36038" y1="9820" x2="58535" y2="7590"/>
                        <a14:foregroundMark x1="58535" y1="7590" x2="68493" y2="9130"/>
                        <a14:foregroundMark x1="68493" y1="9130" x2="68704" y2="9448"/>
                        <a14:foregroundMark x1="55427" y1="5202" x2="55427" y2="5202"/>
                        <a14:foregroundMark x1="54900" y1="5361" x2="52371" y2="5361"/>
                        <a14:foregroundMark x1="52371" y1="5361" x2="52371" y2="5361"/>
                        <a14:foregroundMark x1="52371" y1="5361" x2="52371" y2="5361"/>
                        <a14:foregroundMark x1="52371" y1="5361" x2="52371" y2="5361"/>
                        <a14:backgroundMark x1="4584" y1="43206" x2="3952" y2="46125"/>
                        <a14:backgroundMark x1="95890" y1="58439" x2="92308" y2="70435"/>
                        <a14:backgroundMark x1="95680" y1="59979" x2="95205" y2="64915"/>
                        <a14:backgroundMark x1="95205" y1="65605" x2="96575" y2="67357"/>
                        <a14:backgroundMark x1="96207" y1="62739" x2="93678" y2="69586"/>
                      </a14:backgroundRemoval>
                    </a14:imgEffect>
                  </a14:imgLayer>
                </a14:imgProps>
              </a:ext>
              <a:ext uri="{28A0092B-C50C-407E-A947-70E740481C1C}">
                <a14:useLocalDpi xmlns:a14="http://schemas.microsoft.com/office/drawing/2010/main" val="0"/>
              </a:ext>
            </a:extLst>
          </a:blip>
          <a:stretch>
            <a:fillRect/>
          </a:stretch>
        </p:blipFill>
        <p:spPr>
          <a:xfrm>
            <a:off x="108155" y="0"/>
            <a:ext cx="609479" cy="604984"/>
          </a:xfrm>
          <a:prstGeom prst="rect">
            <a:avLst/>
          </a:prstGeom>
        </p:spPr>
      </p:pic>
      <p:sp>
        <p:nvSpPr>
          <p:cNvPr id="10" name="Textfeld 9">
            <a:extLst>
              <a:ext uri="{FF2B5EF4-FFF2-40B4-BE49-F238E27FC236}">
                <a16:creationId xmlns:a16="http://schemas.microsoft.com/office/drawing/2014/main" id="{0B94A32F-33A2-02E0-5C0A-E7DA15EB720B}"/>
              </a:ext>
            </a:extLst>
          </p:cNvPr>
          <p:cNvSpPr txBox="1"/>
          <p:nvPr/>
        </p:nvSpPr>
        <p:spPr>
          <a:xfrm>
            <a:off x="693968" y="860567"/>
            <a:ext cx="10805651" cy="830997"/>
          </a:xfrm>
          <a:prstGeom prst="rect">
            <a:avLst/>
          </a:prstGeom>
          <a:noFill/>
        </p:spPr>
        <p:txBody>
          <a:bodyPr wrap="square" rtlCol="0">
            <a:spAutoFit/>
          </a:bodyPr>
          <a:lstStyle/>
          <a:p>
            <a:r>
              <a:rPr lang="de-DE" sz="2400" b="1" u="sng" spc="-1" dirty="0"/>
              <a:t>Jagdhornbläsergruppe des Jagdverbandes Altkreis Seelow e.V.</a:t>
            </a:r>
          </a:p>
          <a:p>
            <a:endParaRPr lang="de-DE" sz="2400" b="1" u="sng" dirty="0"/>
          </a:p>
        </p:txBody>
      </p:sp>
      <p:pic>
        <p:nvPicPr>
          <p:cNvPr id="4" name="Grafik 3">
            <a:extLst>
              <a:ext uri="{FF2B5EF4-FFF2-40B4-BE49-F238E27FC236}">
                <a16:creationId xmlns:a16="http://schemas.microsoft.com/office/drawing/2014/main" id="{E55CF1C7-8DCA-DF5C-CBE4-DD5DC573E891}"/>
              </a:ext>
            </a:extLst>
          </p:cNvPr>
          <p:cNvPicPr>
            <a:picLocks noChangeAspect="1"/>
          </p:cNvPicPr>
          <p:nvPr/>
        </p:nvPicPr>
        <p:blipFill>
          <a:blip r:embed="rId4"/>
          <a:stretch>
            <a:fillRect/>
          </a:stretch>
        </p:blipFill>
        <p:spPr>
          <a:xfrm>
            <a:off x="2091160" y="1691072"/>
            <a:ext cx="7534620" cy="5026668"/>
          </a:xfrm>
          <a:prstGeom prst="rect">
            <a:avLst/>
          </a:prstGeom>
        </p:spPr>
      </p:pic>
    </p:spTree>
    <p:extLst>
      <p:ext uri="{BB962C8B-B14F-4D97-AF65-F5344CB8AC3E}">
        <p14:creationId xmlns:p14="http://schemas.microsoft.com/office/powerpoint/2010/main" val="30559676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82FB9D-B708-5A29-61FF-14392D8F563B}"/>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43E1C34E-91C2-3ADC-45E0-8879BA40F5D7}"/>
              </a:ext>
            </a:extLst>
          </p:cNvPr>
          <p:cNvSpPr/>
          <p:nvPr/>
        </p:nvSpPr>
        <p:spPr>
          <a:xfrm>
            <a:off x="0" y="0"/>
            <a:ext cx="12193588" cy="6858000"/>
          </a:xfrm>
          <a:prstGeom prst="rect">
            <a:avLst/>
          </a:prstGeom>
          <a:solidFill>
            <a:srgbClr val="EADC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Rechteck 5">
            <a:extLst>
              <a:ext uri="{FF2B5EF4-FFF2-40B4-BE49-F238E27FC236}">
                <a16:creationId xmlns:a16="http://schemas.microsoft.com/office/drawing/2014/main" id="{911789DB-4D64-CEF1-376C-C6403AEDBA89}"/>
              </a:ext>
            </a:extLst>
          </p:cNvPr>
          <p:cNvSpPr/>
          <p:nvPr/>
        </p:nvSpPr>
        <p:spPr>
          <a:xfrm>
            <a:off x="0" y="0"/>
            <a:ext cx="12193588" cy="604984"/>
          </a:xfrm>
          <a:prstGeom prst="rect">
            <a:avLst/>
          </a:prstGeom>
          <a:solidFill>
            <a:schemeClr val="accent6">
              <a:lumMod val="5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 1">
            <a:extLst>
              <a:ext uri="{FF2B5EF4-FFF2-40B4-BE49-F238E27FC236}">
                <a16:creationId xmlns:a16="http://schemas.microsoft.com/office/drawing/2014/main" id="{484A11EE-EFD9-CBBF-0AB7-26DCD83169BB}"/>
              </a:ext>
            </a:extLst>
          </p:cNvPr>
          <p:cNvSpPr>
            <a:spLocks noGrp="1"/>
          </p:cNvSpPr>
          <p:nvPr>
            <p:ph type="title"/>
          </p:nvPr>
        </p:nvSpPr>
        <p:spPr>
          <a:xfrm>
            <a:off x="89284" y="140260"/>
            <a:ext cx="11700386" cy="324464"/>
          </a:xfrm>
        </p:spPr>
        <p:txBody>
          <a:bodyPr/>
          <a:lstStyle/>
          <a:p>
            <a:pPr algn="ctr"/>
            <a:r>
              <a:rPr lang="de-DE" sz="2000" spc="-1" dirty="0">
                <a:solidFill>
                  <a:schemeClr val="bg1"/>
                </a:solidFill>
                <a:latin typeface="Calibri Light"/>
                <a:ea typeface="DejaVu Sans"/>
              </a:rPr>
              <a:t>J</a:t>
            </a:r>
            <a:r>
              <a:rPr lang="de-DE" sz="2000" b="1" strike="noStrike" spc="-1" dirty="0">
                <a:solidFill>
                  <a:schemeClr val="bg1"/>
                </a:solidFill>
                <a:latin typeface="Calibri Light"/>
                <a:ea typeface="DejaVu Sans"/>
              </a:rPr>
              <a:t>agdverband  Altkreis Seelow e.V. Mitgliederversammlung 15.03.2025</a:t>
            </a:r>
            <a:endParaRPr lang="de-DE" sz="2000" dirty="0">
              <a:solidFill>
                <a:schemeClr val="bg1"/>
              </a:solidFill>
            </a:endParaRPr>
          </a:p>
        </p:txBody>
      </p:sp>
      <p:pic>
        <p:nvPicPr>
          <p:cNvPr id="5" name="Grafik 4" descr="Ein Bild, das Text, Logo, Emblem, Symbol enthält.">
            <a:extLst>
              <a:ext uri="{FF2B5EF4-FFF2-40B4-BE49-F238E27FC236}">
                <a16:creationId xmlns:a16="http://schemas.microsoft.com/office/drawing/2014/main" id="{08BA13CB-D876-C4B5-F3F9-24449957BD6A}"/>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5202" b="94055" l="6639" r="94626">
                        <a14:foregroundMark x1="63593" y1="67357" x2="63593" y2="67357"/>
                        <a14:foregroundMark x1="59852" y1="59448" x2="59852" y2="59448"/>
                        <a14:foregroundMark x1="45416" y1="43206" x2="40832" y2="57378"/>
                        <a14:foregroundMark x1="40832" y1="57378" x2="54795" y2="65393"/>
                        <a14:foregroundMark x1="54795" y1="65393" x2="62065" y2="57590"/>
                        <a14:foregroundMark x1="62065" y1="57590" x2="61538" y2="54989"/>
                        <a14:foregroundMark x1="43203" y1="27282" x2="28082" y2="34130"/>
                        <a14:foregroundMark x1="28082" y1="34130" x2="24974" y2="61783"/>
                        <a14:foregroundMark x1="24974" y1="61783" x2="57587" y2="76168"/>
                        <a14:foregroundMark x1="57587" y1="76168" x2="91904" y2="67872"/>
                        <a14:foregroundMark x1="95061" y1="58195" x2="94626" y2="50743"/>
                        <a14:foregroundMark x1="94626" y1="50743" x2="82086" y2="24522"/>
                        <a14:foregroundMark x1="23973" y1="13907" x2="17439" y2="19268"/>
                        <a14:foregroundMark x1="17439" y1="19268" x2="11117" y2="32378"/>
                        <a14:foregroundMark x1="11117" y1="32378" x2="10537" y2="47665"/>
                        <a14:foregroundMark x1="10537" y1="47665" x2="19336" y2="69108"/>
                        <a14:foregroundMark x1="19336" y1="69108" x2="51633" y2="79140"/>
                        <a14:foregroundMark x1="51633" y1="79140" x2="78188" y2="61730"/>
                        <a14:foregroundMark x1="78188" y1="61730" x2="85458" y2="40605"/>
                        <a14:foregroundMark x1="85458" y1="40605" x2="68809" y2="21815"/>
                        <a14:foregroundMark x1="68809" y1="21815" x2="48209" y2="16985"/>
                        <a14:foregroundMark x1="48209" y1="16985" x2="29663" y2="21656"/>
                        <a14:foregroundMark x1="29663" y1="21656" x2="25342" y2="25902"/>
                        <a14:foregroundMark x1="12750" y1="26592" x2="4558" y2="43200"/>
                        <a14:foregroundMark x1="4949" y1="46341" x2="9484" y2="65499"/>
                        <a14:foregroundMark x1="9484" y1="65499" x2="15595" y2="76645"/>
                        <a14:foregroundMark x1="15595" y1="76645" x2="44731" y2="88482"/>
                        <a14:foregroundMark x1="44731" y1="88482" x2="54531" y2="87951"/>
                        <a14:foregroundMark x1="54531" y1="87951" x2="78451" y2="73142"/>
                        <a14:foregroundMark x1="78451" y1="73142" x2="85564" y2="51433"/>
                        <a14:foregroundMark x1="85564" y1="51433" x2="84879" y2="29883"/>
                        <a14:foregroundMark x1="84879" y1="29883" x2="83456" y2="25902"/>
                        <a14:foregroundMark x1="21075" y1="82590" x2="35142" y2="91932"/>
                        <a14:foregroundMark x1="35142" y1="91932" x2="44626" y2="91985"/>
                        <a14:foregroundMark x1="44626" y1="91985" x2="66649" y2="88747"/>
                        <a14:foregroundMark x1="66649" y1="88747" x2="85564" y2="76327"/>
                        <a14:foregroundMark x1="85564" y1="76327" x2="89094" y2="71125"/>
                        <a14:foregroundMark x1="54900" y1="94214" x2="47418" y2="92675"/>
                        <a14:foregroundMark x1="5479" y1="54989" x2="6639" y2="45170"/>
                        <a14:foregroundMark x1="6639" y1="45170" x2="25184" y2="18896"/>
                        <a14:foregroundMark x1="36038" y1="9820" x2="58535" y2="7590"/>
                        <a14:foregroundMark x1="58535" y1="7590" x2="68493" y2="9130"/>
                        <a14:foregroundMark x1="68493" y1="9130" x2="68704" y2="9448"/>
                        <a14:foregroundMark x1="55427" y1="5202" x2="55427" y2="5202"/>
                        <a14:foregroundMark x1="54900" y1="5361" x2="52371" y2="5361"/>
                        <a14:foregroundMark x1="52371" y1="5361" x2="52371" y2="5361"/>
                        <a14:foregroundMark x1="52371" y1="5361" x2="52371" y2="5361"/>
                        <a14:foregroundMark x1="52371" y1="5361" x2="52371" y2="5361"/>
                        <a14:backgroundMark x1="4584" y1="43206" x2="3952" y2="46125"/>
                        <a14:backgroundMark x1="95890" y1="58439" x2="92308" y2="70435"/>
                        <a14:backgroundMark x1="95680" y1="59979" x2="95205" y2="64915"/>
                        <a14:backgroundMark x1="95205" y1="65605" x2="96575" y2="67357"/>
                        <a14:backgroundMark x1="96207" y1="62739" x2="93678" y2="69586"/>
                      </a14:backgroundRemoval>
                    </a14:imgEffect>
                  </a14:imgLayer>
                </a14:imgProps>
              </a:ext>
              <a:ext uri="{28A0092B-C50C-407E-A947-70E740481C1C}">
                <a14:useLocalDpi xmlns:a14="http://schemas.microsoft.com/office/drawing/2010/main" val="0"/>
              </a:ext>
            </a:extLst>
          </a:blip>
          <a:stretch>
            <a:fillRect/>
          </a:stretch>
        </p:blipFill>
        <p:spPr>
          <a:xfrm>
            <a:off x="108155" y="0"/>
            <a:ext cx="609479" cy="604984"/>
          </a:xfrm>
          <a:prstGeom prst="rect">
            <a:avLst/>
          </a:prstGeom>
        </p:spPr>
      </p:pic>
      <p:sp>
        <p:nvSpPr>
          <p:cNvPr id="10" name="Textfeld 9">
            <a:extLst>
              <a:ext uri="{FF2B5EF4-FFF2-40B4-BE49-F238E27FC236}">
                <a16:creationId xmlns:a16="http://schemas.microsoft.com/office/drawing/2014/main" id="{752B65E7-FA1B-E10A-645B-7270A97AB342}"/>
              </a:ext>
            </a:extLst>
          </p:cNvPr>
          <p:cNvSpPr txBox="1"/>
          <p:nvPr/>
        </p:nvSpPr>
        <p:spPr>
          <a:xfrm>
            <a:off x="693968" y="860567"/>
            <a:ext cx="10805651" cy="1200329"/>
          </a:xfrm>
          <a:prstGeom prst="rect">
            <a:avLst/>
          </a:prstGeom>
          <a:noFill/>
        </p:spPr>
        <p:txBody>
          <a:bodyPr wrap="square" rtlCol="0">
            <a:spAutoFit/>
          </a:bodyPr>
          <a:lstStyle/>
          <a:p>
            <a:r>
              <a:rPr lang="de-DE" sz="2400" b="1" u="sng" spc="-1" dirty="0"/>
              <a:t>Jagdhornbläsergruppe des Jagdverbandes Altkreis Seelow e.V.</a:t>
            </a:r>
          </a:p>
          <a:p>
            <a:endParaRPr lang="de-DE" sz="2400" b="1" u="sng" dirty="0"/>
          </a:p>
          <a:p>
            <a:endParaRPr lang="de-DE" sz="2400" b="1" u="sng" dirty="0"/>
          </a:p>
        </p:txBody>
      </p:sp>
      <p:pic>
        <p:nvPicPr>
          <p:cNvPr id="8" name="Grafik 7" descr="Ein Bild, das draußen, Wasser, Baum, Spiegelung enthält.&#10;&#10;KI-generierte Inhalte können fehlerhaft sein.">
            <a:extLst>
              <a:ext uri="{FF2B5EF4-FFF2-40B4-BE49-F238E27FC236}">
                <a16:creationId xmlns:a16="http://schemas.microsoft.com/office/drawing/2014/main" id="{8368B204-B097-A06B-5873-6A181FBF5BC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81097" y="1445342"/>
            <a:ext cx="7297200" cy="5212286"/>
          </a:xfrm>
          <a:prstGeom prst="rect">
            <a:avLst/>
          </a:prstGeom>
        </p:spPr>
      </p:pic>
    </p:spTree>
    <p:extLst>
      <p:ext uri="{BB962C8B-B14F-4D97-AF65-F5344CB8AC3E}">
        <p14:creationId xmlns:p14="http://schemas.microsoft.com/office/powerpoint/2010/main" val="24513167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73DF04-3B61-C3ED-480F-6FCB6F5690AC}"/>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9FB0CC84-6237-26D1-D96E-4FC9B232D529}"/>
              </a:ext>
            </a:extLst>
          </p:cNvPr>
          <p:cNvSpPr/>
          <p:nvPr/>
        </p:nvSpPr>
        <p:spPr>
          <a:xfrm>
            <a:off x="0" y="0"/>
            <a:ext cx="12193588" cy="6858000"/>
          </a:xfrm>
          <a:prstGeom prst="rect">
            <a:avLst/>
          </a:prstGeom>
          <a:solidFill>
            <a:srgbClr val="EADC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Rechteck 5">
            <a:extLst>
              <a:ext uri="{FF2B5EF4-FFF2-40B4-BE49-F238E27FC236}">
                <a16:creationId xmlns:a16="http://schemas.microsoft.com/office/drawing/2014/main" id="{49DD23AB-A0FC-DD49-7666-0128B82254D8}"/>
              </a:ext>
            </a:extLst>
          </p:cNvPr>
          <p:cNvSpPr/>
          <p:nvPr/>
        </p:nvSpPr>
        <p:spPr>
          <a:xfrm>
            <a:off x="0" y="0"/>
            <a:ext cx="12193588" cy="604984"/>
          </a:xfrm>
          <a:prstGeom prst="rect">
            <a:avLst/>
          </a:prstGeom>
          <a:solidFill>
            <a:schemeClr val="accent6">
              <a:lumMod val="5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 1">
            <a:extLst>
              <a:ext uri="{FF2B5EF4-FFF2-40B4-BE49-F238E27FC236}">
                <a16:creationId xmlns:a16="http://schemas.microsoft.com/office/drawing/2014/main" id="{F0266E4B-1547-9ACC-1764-E57F1A5706DF}"/>
              </a:ext>
            </a:extLst>
          </p:cNvPr>
          <p:cNvSpPr>
            <a:spLocks noGrp="1"/>
          </p:cNvSpPr>
          <p:nvPr>
            <p:ph type="title"/>
          </p:nvPr>
        </p:nvSpPr>
        <p:spPr>
          <a:xfrm>
            <a:off x="89284" y="140260"/>
            <a:ext cx="11700386" cy="324464"/>
          </a:xfrm>
        </p:spPr>
        <p:txBody>
          <a:bodyPr/>
          <a:lstStyle/>
          <a:p>
            <a:pPr algn="ctr"/>
            <a:r>
              <a:rPr lang="de-DE" sz="2000" spc="-1" dirty="0">
                <a:solidFill>
                  <a:schemeClr val="bg1"/>
                </a:solidFill>
                <a:latin typeface="Calibri Light"/>
                <a:ea typeface="DejaVu Sans"/>
              </a:rPr>
              <a:t>J</a:t>
            </a:r>
            <a:r>
              <a:rPr lang="de-DE" sz="2000" b="1" strike="noStrike" spc="-1" dirty="0">
                <a:solidFill>
                  <a:schemeClr val="bg1"/>
                </a:solidFill>
                <a:latin typeface="Calibri Light"/>
                <a:ea typeface="DejaVu Sans"/>
              </a:rPr>
              <a:t>agdverband  Altkreis Seelow e.V. Mitgliederversammlung 15.03.2025</a:t>
            </a:r>
            <a:endParaRPr lang="de-DE" sz="2000" dirty="0">
              <a:solidFill>
                <a:schemeClr val="bg1"/>
              </a:solidFill>
            </a:endParaRPr>
          </a:p>
        </p:txBody>
      </p:sp>
      <p:sp>
        <p:nvSpPr>
          <p:cNvPr id="3" name="Untertitel 2">
            <a:extLst>
              <a:ext uri="{FF2B5EF4-FFF2-40B4-BE49-F238E27FC236}">
                <a16:creationId xmlns:a16="http://schemas.microsoft.com/office/drawing/2014/main" id="{DEF8B59D-E612-403A-FCE1-2332B85F234A}"/>
              </a:ext>
            </a:extLst>
          </p:cNvPr>
          <p:cNvSpPr>
            <a:spLocks noGrp="1"/>
          </p:cNvSpPr>
          <p:nvPr>
            <p:ph type="subTitle"/>
          </p:nvPr>
        </p:nvSpPr>
        <p:spPr>
          <a:xfrm>
            <a:off x="609479" y="1445342"/>
            <a:ext cx="11090907" cy="5284838"/>
          </a:xfrm>
        </p:spPr>
        <p:txBody>
          <a:bodyPr/>
          <a:lstStyle/>
          <a:p>
            <a:pPr marL="453060" indent="-342900">
              <a:spcBef>
                <a:spcPts val="1417"/>
              </a:spcBef>
              <a:buClr>
                <a:srgbClr val="000000"/>
              </a:buClr>
              <a:buSzPct val="45000"/>
              <a:buFontTx/>
              <a:buChar char="-"/>
            </a:pPr>
            <a:r>
              <a:rPr lang="de-DE" sz="2400" spc="-1" dirty="0"/>
              <a:t>jeden Montag Abend treffen sich die Jägerinnen und Jäger im Schützenhaus in Seelow zur wöchentlichen Probe</a:t>
            </a:r>
          </a:p>
          <a:p>
            <a:pPr marL="453060" indent="-342900">
              <a:spcBef>
                <a:spcPts val="1417"/>
              </a:spcBef>
              <a:buClr>
                <a:srgbClr val="000000"/>
              </a:buClr>
              <a:buSzPct val="45000"/>
              <a:buFontTx/>
              <a:buChar char="-"/>
            </a:pPr>
            <a:r>
              <a:rPr lang="de-DE" sz="2400" spc="-1" dirty="0"/>
              <a:t>Bei zahlreichen Auftritten zu </a:t>
            </a:r>
            <a:r>
              <a:rPr lang="de-DE" sz="2400" b="1" spc="-1" dirty="0"/>
              <a:t>Dorffesten, Jägerfesten, Jubiläen, Verbandsveranstaltungen, Feiern von Jagdgenossenschaften und Agrargesellschaften,</a:t>
            </a:r>
            <a:r>
              <a:rPr lang="de-DE" sz="2400" spc="-1" dirty="0"/>
              <a:t> runden </a:t>
            </a:r>
            <a:r>
              <a:rPr lang="de-DE" sz="2400" b="1" spc="-1" dirty="0"/>
              <a:t>Geburtstagen</a:t>
            </a:r>
            <a:r>
              <a:rPr lang="de-DE" sz="2400" spc="-1" dirty="0"/>
              <a:t> unserer Mitglieder ........bis hin zu </a:t>
            </a:r>
            <a:r>
              <a:rPr lang="de-DE" sz="2400" b="1" spc="-1" dirty="0"/>
              <a:t>Beerdigungen</a:t>
            </a:r>
          </a:p>
          <a:p>
            <a:pPr marL="453060" indent="-342900">
              <a:spcBef>
                <a:spcPts val="1417"/>
              </a:spcBef>
              <a:buClr>
                <a:srgbClr val="000000"/>
              </a:buClr>
              <a:buSzPct val="45000"/>
              <a:buFontTx/>
              <a:buChar char="-"/>
            </a:pPr>
            <a:r>
              <a:rPr lang="de-DE" sz="2400" spc="-1" dirty="0"/>
              <a:t>wurde unser traditionelles </a:t>
            </a:r>
            <a:r>
              <a:rPr lang="de-DE" sz="2400" b="1" spc="-1" dirty="0"/>
              <a:t>jagdliches Brauchtum gehegt und gepflegt</a:t>
            </a:r>
          </a:p>
          <a:p>
            <a:endParaRPr lang="de-DE" sz="2400" dirty="0"/>
          </a:p>
        </p:txBody>
      </p:sp>
      <p:pic>
        <p:nvPicPr>
          <p:cNvPr id="5" name="Grafik 4" descr="Ein Bild, das Text, Logo, Emblem, Symbol enthält.">
            <a:extLst>
              <a:ext uri="{FF2B5EF4-FFF2-40B4-BE49-F238E27FC236}">
                <a16:creationId xmlns:a16="http://schemas.microsoft.com/office/drawing/2014/main" id="{4403836B-E0B1-1A6E-7077-905E07470972}"/>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5202" b="94055" l="6639" r="94626">
                        <a14:foregroundMark x1="63593" y1="67357" x2="63593" y2="67357"/>
                        <a14:foregroundMark x1="59852" y1="59448" x2="59852" y2="59448"/>
                        <a14:foregroundMark x1="45416" y1="43206" x2="40832" y2="57378"/>
                        <a14:foregroundMark x1="40832" y1="57378" x2="54795" y2="65393"/>
                        <a14:foregroundMark x1="54795" y1="65393" x2="62065" y2="57590"/>
                        <a14:foregroundMark x1="62065" y1="57590" x2="61538" y2="54989"/>
                        <a14:foregroundMark x1="43203" y1="27282" x2="28082" y2="34130"/>
                        <a14:foregroundMark x1="28082" y1="34130" x2="24974" y2="61783"/>
                        <a14:foregroundMark x1="24974" y1="61783" x2="57587" y2="76168"/>
                        <a14:foregroundMark x1="57587" y1="76168" x2="91904" y2="67872"/>
                        <a14:foregroundMark x1="95061" y1="58195" x2="94626" y2="50743"/>
                        <a14:foregroundMark x1="94626" y1="50743" x2="82086" y2="24522"/>
                        <a14:foregroundMark x1="23973" y1="13907" x2="17439" y2="19268"/>
                        <a14:foregroundMark x1="17439" y1="19268" x2="11117" y2="32378"/>
                        <a14:foregroundMark x1="11117" y1="32378" x2="10537" y2="47665"/>
                        <a14:foregroundMark x1="10537" y1="47665" x2="19336" y2="69108"/>
                        <a14:foregroundMark x1="19336" y1="69108" x2="51633" y2="79140"/>
                        <a14:foregroundMark x1="51633" y1="79140" x2="78188" y2="61730"/>
                        <a14:foregroundMark x1="78188" y1="61730" x2="85458" y2="40605"/>
                        <a14:foregroundMark x1="85458" y1="40605" x2="68809" y2="21815"/>
                        <a14:foregroundMark x1="68809" y1="21815" x2="48209" y2="16985"/>
                        <a14:foregroundMark x1="48209" y1="16985" x2="29663" y2="21656"/>
                        <a14:foregroundMark x1="29663" y1="21656" x2="25342" y2="25902"/>
                        <a14:foregroundMark x1="12750" y1="26592" x2="4558" y2="43200"/>
                        <a14:foregroundMark x1="4949" y1="46341" x2="9484" y2="65499"/>
                        <a14:foregroundMark x1="9484" y1="65499" x2="15595" y2="76645"/>
                        <a14:foregroundMark x1="15595" y1="76645" x2="44731" y2="88482"/>
                        <a14:foregroundMark x1="44731" y1="88482" x2="54531" y2="87951"/>
                        <a14:foregroundMark x1="54531" y1="87951" x2="78451" y2="73142"/>
                        <a14:foregroundMark x1="78451" y1="73142" x2="85564" y2="51433"/>
                        <a14:foregroundMark x1="85564" y1="51433" x2="84879" y2="29883"/>
                        <a14:foregroundMark x1="84879" y1="29883" x2="83456" y2="25902"/>
                        <a14:foregroundMark x1="21075" y1="82590" x2="35142" y2="91932"/>
                        <a14:foregroundMark x1="35142" y1="91932" x2="44626" y2="91985"/>
                        <a14:foregroundMark x1="44626" y1="91985" x2="66649" y2="88747"/>
                        <a14:foregroundMark x1="66649" y1="88747" x2="85564" y2="76327"/>
                        <a14:foregroundMark x1="85564" y1="76327" x2="89094" y2="71125"/>
                        <a14:foregroundMark x1="54900" y1="94214" x2="47418" y2="92675"/>
                        <a14:foregroundMark x1="5479" y1="54989" x2="6639" y2="45170"/>
                        <a14:foregroundMark x1="6639" y1="45170" x2="25184" y2="18896"/>
                        <a14:foregroundMark x1="36038" y1="9820" x2="58535" y2="7590"/>
                        <a14:foregroundMark x1="58535" y1="7590" x2="68493" y2="9130"/>
                        <a14:foregroundMark x1="68493" y1="9130" x2="68704" y2="9448"/>
                        <a14:foregroundMark x1="55427" y1="5202" x2="55427" y2="5202"/>
                        <a14:foregroundMark x1="54900" y1="5361" x2="52371" y2="5361"/>
                        <a14:foregroundMark x1="52371" y1="5361" x2="52371" y2="5361"/>
                        <a14:foregroundMark x1="52371" y1="5361" x2="52371" y2="5361"/>
                        <a14:foregroundMark x1="52371" y1="5361" x2="52371" y2="5361"/>
                        <a14:backgroundMark x1="4584" y1="43206" x2="3952" y2="46125"/>
                        <a14:backgroundMark x1="95890" y1="58439" x2="92308" y2="70435"/>
                        <a14:backgroundMark x1="95680" y1="59979" x2="95205" y2="64915"/>
                        <a14:backgroundMark x1="95205" y1="65605" x2="96575" y2="67357"/>
                        <a14:backgroundMark x1="96207" y1="62739" x2="93678" y2="69586"/>
                      </a14:backgroundRemoval>
                    </a14:imgEffect>
                  </a14:imgLayer>
                </a14:imgProps>
              </a:ext>
              <a:ext uri="{28A0092B-C50C-407E-A947-70E740481C1C}">
                <a14:useLocalDpi xmlns:a14="http://schemas.microsoft.com/office/drawing/2010/main" val="0"/>
              </a:ext>
            </a:extLst>
          </a:blip>
          <a:stretch>
            <a:fillRect/>
          </a:stretch>
        </p:blipFill>
        <p:spPr>
          <a:xfrm>
            <a:off x="108155" y="0"/>
            <a:ext cx="609479" cy="604984"/>
          </a:xfrm>
          <a:prstGeom prst="rect">
            <a:avLst/>
          </a:prstGeom>
        </p:spPr>
      </p:pic>
      <p:sp>
        <p:nvSpPr>
          <p:cNvPr id="10" name="Textfeld 9">
            <a:extLst>
              <a:ext uri="{FF2B5EF4-FFF2-40B4-BE49-F238E27FC236}">
                <a16:creationId xmlns:a16="http://schemas.microsoft.com/office/drawing/2014/main" id="{478D63E8-9C1F-DC58-BDF3-C681B52E0263}"/>
              </a:ext>
            </a:extLst>
          </p:cNvPr>
          <p:cNvSpPr txBox="1"/>
          <p:nvPr/>
        </p:nvSpPr>
        <p:spPr>
          <a:xfrm>
            <a:off x="693968" y="860567"/>
            <a:ext cx="10805651" cy="1200329"/>
          </a:xfrm>
          <a:prstGeom prst="rect">
            <a:avLst/>
          </a:prstGeom>
          <a:noFill/>
        </p:spPr>
        <p:txBody>
          <a:bodyPr wrap="square" rtlCol="0">
            <a:spAutoFit/>
          </a:bodyPr>
          <a:lstStyle/>
          <a:p>
            <a:r>
              <a:rPr lang="de-DE" sz="2400" b="1" u="sng" spc="-1" dirty="0"/>
              <a:t>Jagdhornbläsergruppe des Jagdverbandes Altkreis Seelow e.V.</a:t>
            </a:r>
          </a:p>
          <a:p>
            <a:endParaRPr lang="de-DE" sz="2400" b="1" u="sng" dirty="0"/>
          </a:p>
          <a:p>
            <a:endParaRPr lang="de-DE" sz="2400" b="1" u="sng" dirty="0"/>
          </a:p>
        </p:txBody>
      </p:sp>
    </p:spTree>
    <p:extLst>
      <p:ext uri="{BB962C8B-B14F-4D97-AF65-F5344CB8AC3E}">
        <p14:creationId xmlns:p14="http://schemas.microsoft.com/office/powerpoint/2010/main" val="1216813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61FE6D-DEA7-D2FB-AEE3-4E1503CCBBD0}"/>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2E38B5B3-23CD-5940-C333-D50F960C1F4D}"/>
              </a:ext>
            </a:extLst>
          </p:cNvPr>
          <p:cNvSpPr/>
          <p:nvPr/>
        </p:nvSpPr>
        <p:spPr>
          <a:xfrm>
            <a:off x="0" y="0"/>
            <a:ext cx="12193588" cy="6858000"/>
          </a:xfrm>
          <a:prstGeom prst="rect">
            <a:avLst/>
          </a:prstGeom>
          <a:solidFill>
            <a:srgbClr val="EADC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Rechteck 5">
            <a:extLst>
              <a:ext uri="{FF2B5EF4-FFF2-40B4-BE49-F238E27FC236}">
                <a16:creationId xmlns:a16="http://schemas.microsoft.com/office/drawing/2014/main" id="{569C757F-3146-B89E-2BDC-0231C7121B6A}"/>
              </a:ext>
            </a:extLst>
          </p:cNvPr>
          <p:cNvSpPr/>
          <p:nvPr/>
        </p:nvSpPr>
        <p:spPr>
          <a:xfrm>
            <a:off x="0" y="0"/>
            <a:ext cx="12193588" cy="604984"/>
          </a:xfrm>
          <a:prstGeom prst="rect">
            <a:avLst/>
          </a:prstGeom>
          <a:solidFill>
            <a:schemeClr val="accent6">
              <a:lumMod val="5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 1">
            <a:extLst>
              <a:ext uri="{FF2B5EF4-FFF2-40B4-BE49-F238E27FC236}">
                <a16:creationId xmlns:a16="http://schemas.microsoft.com/office/drawing/2014/main" id="{6D5758B5-B4BD-282D-5B02-9EFDBE0157B7}"/>
              </a:ext>
            </a:extLst>
          </p:cNvPr>
          <p:cNvSpPr>
            <a:spLocks noGrp="1"/>
          </p:cNvSpPr>
          <p:nvPr>
            <p:ph type="title"/>
          </p:nvPr>
        </p:nvSpPr>
        <p:spPr>
          <a:xfrm>
            <a:off x="89284" y="140260"/>
            <a:ext cx="11700386" cy="324464"/>
          </a:xfrm>
        </p:spPr>
        <p:txBody>
          <a:bodyPr/>
          <a:lstStyle/>
          <a:p>
            <a:pPr algn="ctr"/>
            <a:r>
              <a:rPr lang="de-DE" sz="2000" spc="-1" dirty="0">
                <a:solidFill>
                  <a:schemeClr val="bg1"/>
                </a:solidFill>
                <a:latin typeface="Calibri Light"/>
                <a:ea typeface="DejaVu Sans"/>
              </a:rPr>
              <a:t>J</a:t>
            </a:r>
            <a:r>
              <a:rPr lang="de-DE" sz="2000" b="1" strike="noStrike" spc="-1" dirty="0">
                <a:solidFill>
                  <a:schemeClr val="bg1"/>
                </a:solidFill>
                <a:latin typeface="Calibri Light"/>
                <a:ea typeface="DejaVu Sans"/>
              </a:rPr>
              <a:t>agdverband  Altkreis Seelow e.V. Mitgliederversammlung 15.03.2025</a:t>
            </a:r>
            <a:endParaRPr lang="de-DE" sz="2000" dirty="0">
              <a:solidFill>
                <a:schemeClr val="bg1"/>
              </a:solidFill>
            </a:endParaRPr>
          </a:p>
        </p:txBody>
      </p:sp>
      <p:sp>
        <p:nvSpPr>
          <p:cNvPr id="3" name="Untertitel 2">
            <a:extLst>
              <a:ext uri="{FF2B5EF4-FFF2-40B4-BE49-F238E27FC236}">
                <a16:creationId xmlns:a16="http://schemas.microsoft.com/office/drawing/2014/main" id="{C3755D1D-61E2-CCA0-58BC-0D4663C714F4}"/>
              </a:ext>
            </a:extLst>
          </p:cNvPr>
          <p:cNvSpPr>
            <a:spLocks noGrp="1"/>
          </p:cNvSpPr>
          <p:nvPr>
            <p:ph type="subTitle"/>
          </p:nvPr>
        </p:nvSpPr>
        <p:spPr>
          <a:xfrm>
            <a:off x="609479" y="1445342"/>
            <a:ext cx="11090907" cy="5284838"/>
          </a:xfrm>
        </p:spPr>
        <p:txBody>
          <a:bodyPr/>
          <a:lstStyle/>
          <a:p>
            <a:pPr marL="453060" indent="-342900">
              <a:spcBef>
                <a:spcPts val="1417"/>
              </a:spcBef>
              <a:buClr>
                <a:srgbClr val="000000"/>
              </a:buClr>
              <a:buSzPct val="45000"/>
              <a:buFontTx/>
              <a:buChar char="-"/>
            </a:pPr>
            <a:r>
              <a:rPr lang="de-DE" sz="2400" spc="-1" dirty="0"/>
              <a:t>Ein Höhepunkt des Jahres war sicherlich die Pfaffentour in </a:t>
            </a:r>
            <a:r>
              <a:rPr lang="de-DE" sz="2400" spc="-1" dirty="0" err="1"/>
              <a:t>Sietzing</a:t>
            </a:r>
            <a:endParaRPr lang="de-DE" sz="2400" spc="-1" dirty="0"/>
          </a:p>
          <a:p>
            <a:pPr marL="453060" indent="-342900">
              <a:spcBef>
                <a:spcPts val="1417"/>
              </a:spcBef>
              <a:buClr>
                <a:srgbClr val="000000"/>
              </a:buClr>
              <a:buSzPct val="45000"/>
              <a:buFontTx/>
              <a:buChar char="-"/>
            </a:pPr>
            <a:r>
              <a:rPr lang="de-DE" sz="2400" spc="-1" dirty="0"/>
              <a:t>Gemeinsam mit dem </a:t>
            </a:r>
            <a:r>
              <a:rPr lang="de-DE" sz="2400" b="1" spc="-1" dirty="0"/>
              <a:t>Förderkreis Fachwerkkirche </a:t>
            </a:r>
            <a:r>
              <a:rPr lang="de-DE" sz="2400" b="1" spc="-1" dirty="0" err="1"/>
              <a:t>Sietzing</a:t>
            </a:r>
            <a:r>
              <a:rPr lang="de-DE" sz="2400" b="1" spc="-1" dirty="0"/>
              <a:t> </a:t>
            </a:r>
            <a:r>
              <a:rPr lang="de-DE" sz="2400" spc="-1" dirty="0"/>
              <a:t>und dem </a:t>
            </a:r>
            <a:r>
              <a:rPr lang="de-DE" sz="2400" b="1" spc="-1" dirty="0"/>
              <a:t>Oderbruchmuseum </a:t>
            </a:r>
            <a:r>
              <a:rPr lang="de-DE" sz="2400" b="1" spc="-1" dirty="0" err="1"/>
              <a:t>Altranft</a:t>
            </a:r>
            <a:r>
              <a:rPr lang="de-DE" sz="2400" spc="-1" dirty="0"/>
              <a:t> wurde am Sonntag den 07. Juli 2024 diese Tour gestaltet</a:t>
            </a:r>
          </a:p>
          <a:p>
            <a:pPr marL="453060" indent="-342900">
              <a:spcBef>
                <a:spcPts val="1417"/>
              </a:spcBef>
              <a:buClr>
                <a:srgbClr val="000000"/>
              </a:buClr>
              <a:buSzPct val="45000"/>
              <a:buFontTx/>
              <a:buChar char="-"/>
            </a:pPr>
            <a:r>
              <a:rPr lang="de-DE" sz="2400" spc="-1" dirty="0"/>
              <a:t>Zunächst eine </a:t>
            </a:r>
            <a:r>
              <a:rPr lang="de-DE" sz="2400" b="1" spc="-1" dirty="0"/>
              <a:t>Fahrradtour</a:t>
            </a:r>
            <a:r>
              <a:rPr lang="de-DE" sz="2400" spc="-1" dirty="0"/>
              <a:t> durch mehrere Oderbruchdörfer begleitet von Jagdhornbläsern</a:t>
            </a:r>
          </a:p>
          <a:p>
            <a:pPr marL="453060" indent="-342900">
              <a:spcBef>
                <a:spcPts val="1417"/>
              </a:spcBef>
              <a:buClr>
                <a:srgbClr val="000000"/>
              </a:buClr>
              <a:buSzPct val="45000"/>
              <a:buFontTx/>
              <a:buChar char="-"/>
            </a:pPr>
            <a:r>
              <a:rPr lang="de-DE" sz="2400" spc="-1" dirty="0"/>
              <a:t>In </a:t>
            </a:r>
            <a:r>
              <a:rPr lang="de-DE" sz="2400" spc="-1" dirty="0" err="1"/>
              <a:t>Sietzing</a:t>
            </a:r>
            <a:r>
              <a:rPr lang="de-DE" sz="2400" spc="-1" dirty="0"/>
              <a:t> an der Kirche gab es viele </a:t>
            </a:r>
            <a:r>
              <a:rPr lang="de-DE" sz="2400" b="1" spc="-1" dirty="0"/>
              <a:t>Informationen zur Jagd </a:t>
            </a:r>
            <a:r>
              <a:rPr lang="de-DE" sz="2400" spc="-1" dirty="0"/>
              <a:t>und für unsere Kinder </a:t>
            </a:r>
            <a:r>
              <a:rPr lang="de-DE" sz="2400" b="1" spc="-1" dirty="0"/>
              <a:t>Lernort Natur</a:t>
            </a:r>
          </a:p>
          <a:p>
            <a:pPr marL="453060" indent="-342900">
              <a:spcBef>
                <a:spcPts val="1417"/>
              </a:spcBef>
              <a:buClr>
                <a:srgbClr val="000000"/>
              </a:buClr>
              <a:buSzPct val="45000"/>
              <a:buFontTx/>
              <a:buChar char="-"/>
            </a:pPr>
            <a:r>
              <a:rPr lang="de-DE" sz="2400" spc="-1" dirty="0"/>
              <a:t>zum Abschluss ein </a:t>
            </a:r>
            <a:r>
              <a:rPr lang="de-DE" sz="2400" b="1" spc="-1" dirty="0"/>
              <a:t>Gottesdienst </a:t>
            </a:r>
            <a:r>
              <a:rPr lang="de-DE" sz="2400" spc="-1" dirty="0"/>
              <a:t>begleitet durch unsere Jagdhornbläser </a:t>
            </a:r>
          </a:p>
          <a:p>
            <a:pPr marL="110160">
              <a:lnSpc>
                <a:spcPct val="100000"/>
              </a:lnSpc>
              <a:spcBef>
                <a:spcPts val="1417"/>
              </a:spcBef>
              <a:buClr>
                <a:srgbClr val="000000"/>
              </a:buClr>
              <a:buSzPct val="45000"/>
            </a:pPr>
            <a:endParaRPr lang="de-DE" sz="2400" b="0" strike="noStrike" spc="-1" dirty="0">
              <a:latin typeface="Arial"/>
            </a:endParaRPr>
          </a:p>
          <a:p>
            <a:pPr>
              <a:lnSpc>
                <a:spcPct val="100000"/>
              </a:lnSpc>
              <a:spcBef>
                <a:spcPts val="1417"/>
              </a:spcBef>
            </a:pPr>
            <a:endParaRPr lang="de-DE" sz="2800" b="0" strike="noStrike" spc="-1" dirty="0">
              <a:latin typeface="Arial"/>
            </a:endParaRPr>
          </a:p>
        </p:txBody>
      </p:sp>
      <p:pic>
        <p:nvPicPr>
          <p:cNvPr id="5" name="Grafik 4" descr="Ein Bild, das Text, Logo, Emblem, Symbol enthält.">
            <a:extLst>
              <a:ext uri="{FF2B5EF4-FFF2-40B4-BE49-F238E27FC236}">
                <a16:creationId xmlns:a16="http://schemas.microsoft.com/office/drawing/2014/main" id="{F498B88C-4D8B-B898-15CB-D38FD7E567DF}"/>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5202" b="94055" l="6639" r="94626">
                        <a14:foregroundMark x1="63593" y1="67357" x2="63593" y2="67357"/>
                        <a14:foregroundMark x1="59852" y1="59448" x2="59852" y2="59448"/>
                        <a14:foregroundMark x1="45416" y1="43206" x2="40832" y2="57378"/>
                        <a14:foregroundMark x1="40832" y1="57378" x2="54795" y2="65393"/>
                        <a14:foregroundMark x1="54795" y1="65393" x2="62065" y2="57590"/>
                        <a14:foregroundMark x1="62065" y1="57590" x2="61538" y2="54989"/>
                        <a14:foregroundMark x1="43203" y1="27282" x2="28082" y2="34130"/>
                        <a14:foregroundMark x1="28082" y1="34130" x2="24974" y2="61783"/>
                        <a14:foregroundMark x1="24974" y1="61783" x2="57587" y2="76168"/>
                        <a14:foregroundMark x1="57587" y1="76168" x2="91904" y2="67872"/>
                        <a14:foregroundMark x1="95061" y1="58195" x2="94626" y2="50743"/>
                        <a14:foregroundMark x1="94626" y1="50743" x2="82086" y2="24522"/>
                        <a14:foregroundMark x1="23973" y1="13907" x2="17439" y2="19268"/>
                        <a14:foregroundMark x1="17439" y1="19268" x2="11117" y2="32378"/>
                        <a14:foregroundMark x1="11117" y1="32378" x2="10537" y2="47665"/>
                        <a14:foregroundMark x1="10537" y1="47665" x2="19336" y2="69108"/>
                        <a14:foregroundMark x1="19336" y1="69108" x2="51633" y2="79140"/>
                        <a14:foregroundMark x1="51633" y1="79140" x2="78188" y2="61730"/>
                        <a14:foregroundMark x1="78188" y1="61730" x2="85458" y2="40605"/>
                        <a14:foregroundMark x1="85458" y1="40605" x2="68809" y2="21815"/>
                        <a14:foregroundMark x1="68809" y1="21815" x2="48209" y2="16985"/>
                        <a14:foregroundMark x1="48209" y1="16985" x2="29663" y2="21656"/>
                        <a14:foregroundMark x1="29663" y1="21656" x2="25342" y2="25902"/>
                        <a14:foregroundMark x1="12750" y1="26592" x2="4558" y2="43200"/>
                        <a14:foregroundMark x1="4949" y1="46341" x2="9484" y2="65499"/>
                        <a14:foregroundMark x1="9484" y1="65499" x2="15595" y2="76645"/>
                        <a14:foregroundMark x1="15595" y1="76645" x2="44731" y2="88482"/>
                        <a14:foregroundMark x1="44731" y1="88482" x2="54531" y2="87951"/>
                        <a14:foregroundMark x1="54531" y1="87951" x2="78451" y2="73142"/>
                        <a14:foregroundMark x1="78451" y1="73142" x2="85564" y2="51433"/>
                        <a14:foregroundMark x1="85564" y1="51433" x2="84879" y2="29883"/>
                        <a14:foregroundMark x1="84879" y1="29883" x2="83456" y2="25902"/>
                        <a14:foregroundMark x1="21075" y1="82590" x2="35142" y2="91932"/>
                        <a14:foregroundMark x1="35142" y1="91932" x2="44626" y2="91985"/>
                        <a14:foregroundMark x1="44626" y1="91985" x2="66649" y2="88747"/>
                        <a14:foregroundMark x1="66649" y1="88747" x2="85564" y2="76327"/>
                        <a14:foregroundMark x1="85564" y1="76327" x2="89094" y2="71125"/>
                        <a14:foregroundMark x1="54900" y1="94214" x2="47418" y2="92675"/>
                        <a14:foregroundMark x1="5479" y1="54989" x2="6639" y2="45170"/>
                        <a14:foregroundMark x1="6639" y1="45170" x2="25184" y2="18896"/>
                        <a14:foregroundMark x1="36038" y1="9820" x2="58535" y2="7590"/>
                        <a14:foregroundMark x1="58535" y1="7590" x2="68493" y2="9130"/>
                        <a14:foregroundMark x1="68493" y1="9130" x2="68704" y2="9448"/>
                        <a14:foregroundMark x1="55427" y1="5202" x2="55427" y2="5202"/>
                        <a14:foregroundMark x1="54900" y1="5361" x2="52371" y2="5361"/>
                        <a14:foregroundMark x1="52371" y1="5361" x2="52371" y2="5361"/>
                        <a14:foregroundMark x1="52371" y1="5361" x2="52371" y2="5361"/>
                        <a14:foregroundMark x1="52371" y1="5361" x2="52371" y2="5361"/>
                        <a14:backgroundMark x1="4584" y1="43206" x2="3952" y2="46125"/>
                        <a14:backgroundMark x1="95890" y1="58439" x2="92308" y2="70435"/>
                        <a14:backgroundMark x1="95680" y1="59979" x2="95205" y2="64915"/>
                        <a14:backgroundMark x1="95205" y1="65605" x2="96575" y2="67357"/>
                        <a14:backgroundMark x1="96207" y1="62739" x2="93678" y2="69586"/>
                      </a14:backgroundRemoval>
                    </a14:imgEffect>
                  </a14:imgLayer>
                </a14:imgProps>
              </a:ext>
              <a:ext uri="{28A0092B-C50C-407E-A947-70E740481C1C}">
                <a14:useLocalDpi xmlns:a14="http://schemas.microsoft.com/office/drawing/2010/main" val="0"/>
              </a:ext>
            </a:extLst>
          </a:blip>
          <a:stretch>
            <a:fillRect/>
          </a:stretch>
        </p:blipFill>
        <p:spPr>
          <a:xfrm>
            <a:off x="108155" y="0"/>
            <a:ext cx="609479" cy="604984"/>
          </a:xfrm>
          <a:prstGeom prst="rect">
            <a:avLst/>
          </a:prstGeom>
        </p:spPr>
      </p:pic>
      <p:sp>
        <p:nvSpPr>
          <p:cNvPr id="10" name="Textfeld 9">
            <a:extLst>
              <a:ext uri="{FF2B5EF4-FFF2-40B4-BE49-F238E27FC236}">
                <a16:creationId xmlns:a16="http://schemas.microsoft.com/office/drawing/2014/main" id="{6E11A01E-BC8F-EE15-D4F3-A1C5EE9B28EE}"/>
              </a:ext>
            </a:extLst>
          </p:cNvPr>
          <p:cNvSpPr txBox="1"/>
          <p:nvPr/>
        </p:nvSpPr>
        <p:spPr>
          <a:xfrm>
            <a:off x="693968" y="860567"/>
            <a:ext cx="10805651" cy="461665"/>
          </a:xfrm>
          <a:prstGeom prst="rect">
            <a:avLst/>
          </a:prstGeom>
          <a:noFill/>
        </p:spPr>
        <p:txBody>
          <a:bodyPr wrap="square" rtlCol="0">
            <a:spAutoFit/>
          </a:bodyPr>
          <a:lstStyle/>
          <a:p>
            <a:pPr marL="110160">
              <a:spcBef>
                <a:spcPts val="1417"/>
              </a:spcBef>
              <a:buClr>
                <a:srgbClr val="000000"/>
              </a:buClr>
              <a:buSzPct val="45000"/>
            </a:pPr>
            <a:r>
              <a:rPr lang="de-DE" sz="2400" b="1" u="sng" spc="-1" dirty="0"/>
              <a:t>Pfaffentour in </a:t>
            </a:r>
            <a:r>
              <a:rPr lang="de-DE" sz="2400" b="1" u="sng" spc="-1" dirty="0" err="1"/>
              <a:t>Sietzing</a:t>
            </a:r>
            <a:endParaRPr lang="de-DE" sz="2400" b="1" u="sng" spc="-1" dirty="0"/>
          </a:p>
        </p:txBody>
      </p:sp>
    </p:spTree>
    <p:extLst>
      <p:ext uri="{BB962C8B-B14F-4D97-AF65-F5344CB8AC3E}">
        <p14:creationId xmlns:p14="http://schemas.microsoft.com/office/powerpoint/2010/main" val="2143883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01F533-A506-81EF-B76F-8760DEB6AAE1}"/>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D936B162-9BD9-EC17-9D8F-EE0B46FDA738}"/>
              </a:ext>
            </a:extLst>
          </p:cNvPr>
          <p:cNvSpPr/>
          <p:nvPr/>
        </p:nvSpPr>
        <p:spPr>
          <a:xfrm>
            <a:off x="0" y="0"/>
            <a:ext cx="12193588" cy="6858000"/>
          </a:xfrm>
          <a:prstGeom prst="rect">
            <a:avLst/>
          </a:prstGeom>
          <a:solidFill>
            <a:srgbClr val="EADC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Rechteck 5">
            <a:extLst>
              <a:ext uri="{FF2B5EF4-FFF2-40B4-BE49-F238E27FC236}">
                <a16:creationId xmlns:a16="http://schemas.microsoft.com/office/drawing/2014/main" id="{D67C64D0-384C-4A77-98DA-33288CF73082}"/>
              </a:ext>
            </a:extLst>
          </p:cNvPr>
          <p:cNvSpPr/>
          <p:nvPr/>
        </p:nvSpPr>
        <p:spPr>
          <a:xfrm>
            <a:off x="0" y="0"/>
            <a:ext cx="12193588" cy="604984"/>
          </a:xfrm>
          <a:prstGeom prst="rect">
            <a:avLst/>
          </a:prstGeom>
          <a:solidFill>
            <a:schemeClr val="accent6">
              <a:lumMod val="5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 1">
            <a:extLst>
              <a:ext uri="{FF2B5EF4-FFF2-40B4-BE49-F238E27FC236}">
                <a16:creationId xmlns:a16="http://schemas.microsoft.com/office/drawing/2014/main" id="{581F9D03-4FC9-4E50-008B-21418A114CC8}"/>
              </a:ext>
            </a:extLst>
          </p:cNvPr>
          <p:cNvSpPr>
            <a:spLocks noGrp="1"/>
          </p:cNvSpPr>
          <p:nvPr>
            <p:ph type="title"/>
          </p:nvPr>
        </p:nvSpPr>
        <p:spPr>
          <a:xfrm>
            <a:off x="89284" y="140260"/>
            <a:ext cx="11700386" cy="324464"/>
          </a:xfrm>
        </p:spPr>
        <p:txBody>
          <a:bodyPr/>
          <a:lstStyle/>
          <a:p>
            <a:pPr algn="ctr"/>
            <a:r>
              <a:rPr lang="de-DE" sz="2000" spc="-1" dirty="0">
                <a:solidFill>
                  <a:schemeClr val="bg1"/>
                </a:solidFill>
                <a:latin typeface="Calibri Light"/>
                <a:ea typeface="DejaVu Sans"/>
              </a:rPr>
              <a:t>J</a:t>
            </a:r>
            <a:r>
              <a:rPr lang="de-DE" sz="2000" b="1" strike="noStrike" spc="-1" dirty="0">
                <a:solidFill>
                  <a:schemeClr val="bg1"/>
                </a:solidFill>
                <a:latin typeface="Calibri Light"/>
                <a:ea typeface="DejaVu Sans"/>
              </a:rPr>
              <a:t>agdverband  Altkreis Seelow e.V. Mitgliederversammlung 15.03.2025</a:t>
            </a:r>
            <a:endParaRPr lang="de-DE" sz="2000" dirty="0">
              <a:solidFill>
                <a:schemeClr val="bg1"/>
              </a:solidFill>
            </a:endParaRPr>
          </a:p>
        </p:txBody>
      </p:sp>
      <p:sp>
        <p:nvSpPr>
          <p:cNvPr id="3" name="Untertitel 2">
            <a:extLst>
              <a:ext uri="{FF2B5EF4-FFF2-40B4-BE49-F238E27FC236}">
                <a16:creationId xmlns:a16="http://schemas.microsoft.com/office/drawing/2014/main" id="{720FD76D-7507-431D-F9EB-0DA20368AB20}"/>
              </a:ext>
            </a:extLst>
          </p:cNvPr>
          <p:cNvSpPr>
            <a:spLocks noGrp="1"/>
          </p:cNvSpPr>
          <p:nvPr>
            <p:ph type="subTitle"/>
          </p:nvPr>
        </p:nvSpPr>
        <p:spPr>
          <a:xfrm>
            <a:off x="609479" y="1445342"/>
            <a:ext cx="11090907" cy="5284838"/>
          </a:xfrm>
        </p:spPr>
        <p:txBody>
          <a:bodyPr/>
          <a:lstStyle/>
          <a:p>
            <a:pPr marL="110160">
              <a:lnSpc>
                <a:spcPct val="100000"/>
              </a:lnSpc>
              <a:spcBef>
                <a:spcPts val="1417"/>
              </a:spcBef>
              <a:buClr>
                <a:srgbClr val="000000"/>
              </a:buClr>
              <a:buSzPct val="45000"/>
            </a:pPr>
            <a:endParaRPr lang="de-DE" sz="2400" b="0" strike="noStrike" spc="-1" dirty="0">
              <a:latin typeface="Arial"/>
            </a:endParaRPr>
          </a:p>
          <a:p>
            <a:pPr>
              <a:lnSpc>
                <a:spcPct val="100000"/>
              </a:lnSpc>
              <a:spcBef>
                <a:spcPts val="1417"/>
              </a:spcBef>
            </a:pPr>
            <a:endParaRPr lang="de-DE" sz="2800" b="0" strike="noStrike" spc="-1" dirty="0">
              <a:latin typeface="Arial"/>
            </a:endParaRPr>
          </a:p>
        </p:txBody>
      </p:sp>
      <p:pic>
        <p:nvPicPr>
          <p:cNvPr id="5" name="Grafik 4" descr="Ein Bild, das Text, Logo, Emblem, Symbol enthält.">
            <a:extLst>
              <a:ext uri="{FF2B5EF4-FFF2-40B4-BE49-F238E27FC236}">
                <a16:creationId xmlns:a16="http://schemas.microsoft.com/office/drawing/2014/main" id="{07B1F92D-08FA-BF04-E552-A1EB6777DA0E}"/>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5202" b="94055" l="6639" r="94626">
                        <a14:foregroundMark x1="63593" y1="67357" x2="63593" y2="67357"/>
                        <a14:foregroundMark x1="59852" y1="59448" x2="59852" y2="59448"/>
                        <a14:foregroundMark x1="45416" y1="43206" x2="40832" y2="57378"/>
                        <a14:foregroundMark x1="40832" y1="57378" x2="54795" y2="65393"/>
                        <a14:foregroundMark x1="54795" y1="65393" x2="62065" y2="57590"/>
                        <a14:foregroundMark x1="62065" y1="57590" x2="61538" y2="54989"/>
                        <a14:foregroundMark x1="43203" y1="27282" x2="28082" y2="34130"/>
                        <a14:foregroundMark x1="28082" y1="34130" x2="24974" y2="61783"/>
                        <a14:foregroundMark x1="24974" y1="61783" x2="57587" y2="76168"/>
                        <a14:foregroundMark x1="57587" y1="76168" x2="91904" y2="67872"/>
                        <a14:foregroundMark x1="95061" y1="58195" x2="94626" y2="50743"/>
                        <a14:foregroundMark x1="94626" y1="50743" x2="82086" y2="24522"/>
                        <a14:foregroundMark x1="23973" y1="13907" x2="17439" y2="19268"/>
                        <a14:foregroundMark x1="17439" y1="19268" x2="11117" y2="32378"/>
                        <a14:foregroundMark x1="11117" y1="32378" x2="10537" y2="47665"/>
                        <a14:foregroundMark x1="10537" y1="47665" x2="19336" y2="69108"/>
                        <a14:foregroundMark x1="19336" y1="69108" x2="51633" y2="79140"/>
                        <a14:foregroundMark x1="51633" y1="79140" x2="78188" y2="61730"/>
                        <a14:foregroundMark x1="78188" y1="61730" x2="85458" y2="40605"/>
                        <a14:foregroundMark x1="85458" y1="40605" x2="68809" y2="21815"/>
                        <a14:foregroundMark x1="68809" y1="21815" x2="48209" y2="16985"/>
                        <a14:foregroundMark x1="48209" y1="16985" x2="29663" y2="21656"/>
                        <a14:foregroundMark x1="29663" y1="21656" x2="25342" y2="25902"/>
                        <a14:foregroundMark x1="12750" y1="26592" x2="4558" y2="43200"/>
                        <a14:foregroundMark x1="4949" y1="46341" x2="9484" y2="65499"/>
                        <a14:foregroundMark x1="9484" y1="65499" x2="15595" y2="76645"/>
                        <a14:foregroundMark x1="15595" y1="76645" x2="44731" y2="88482"/>
                        <a14:foregroundMark x1="44731" y1="88482" x2="54531" y2="87951"/>
                        <a14:foregroundMark x1="54531" y1="87951" x2="78451" y2="73142"/>
                        <a14:foregroundMark x1="78451" y1="73142" x2="85564" y2="51433"/>
                        <a14:foregroundMark x1="85564" y1="51433" x2="84879" y2="29883"/>
                        <a14:foregroundMark x1="84879" y1="29883" x2="83456" y2="25902"/>
                        <a14:foregroundMark x1="21075" y1="82590" x2="35142" y2="91932"/>
                        <a14:foregroundMark x1="35142" y1="91932" x2="44626" y2="91985"/>
                        <a14:foregroundMark x1="44626" y1="91985" x2="66649" y2="88747"/>
                        <a14:foregroundMark x1="66649" y1="88747" x2="85564" y2="76327"/>
                        <a14:foregroundMark x1="85564" y1="76327" x2="89094" y2="71125"/>
                        <a14:foregroundMark x1="54900" y1="94214" x2="47418" y2="92675"/>
                        <a14:foregroundMark x1="5479" y1="54989" x2="6639" y2="45170"/>
                        <a14:foregroundMark x1="6639" y1="45170" x2="25184" y2="18896"/>
                        <a14:foregroundMark x1="36038" y1="9820" x2="58535" y2="7590"/>
                        <a14:foregroundMark x1="58535" y1="7590" x2="68493" y2="9130"/>
                        <a14:foregroundMark x1="68493" y1="9130" x2="68704" y2="9448"/>
                        <a14:foregroundMark x1="55427" y1="5202" x2="55427" y2="5202"/>
                        <a14:foregroundMark x1="54900" y1="5361" x2="52371" y2="5361"/>
                        <a14:foregroundMark x1="52371" y1="5361" x2="52371" y2="5361"/>
                        <a14:foregroundMark x1="52371" y1="5361" x2="52371" y2="5361"/>
                        <a14:foregroundMark x1="52371" y1="5361" x2="52371" y2="5361"/>
                        <a14:backgroundMark x1="4584" y1="43206" x2="3952" y2="46125"/>
                        <a14:backgroundMark x1="95890" y1="58439" x2="92308" y2="70435"/>
                        <a14:backgroundMark x1="95680" y1="59979" x2="95205" y2="64915"/>
                        <a14:backgroundMark x1="95205" y1="65605" x2="96575" y2="67357"/>
                        <a14:backgroundMark x1="96207" y1="62739" x2="93678" y2="69586"/>
                      </a14:backgroundRemoval>
                    </a14:imgEffect>
                  </a14:imgLayer>
                </a14:imgProps>
              </a:ext>
              <a:ext uri="{28A0092B-C50C-407E-A947-70E740481C1C}">
                <a14:useLocalDpi xmlns:a14="http://schemas.microsoft.com/office/drawing/2010/main" val="0"/>
              </a:ext>
            </a:extLst>
          </a:blip>
          <a:stretch>
            <a:fillRect/>
          </a:stretch>
        </p:blipFill>
        <p:spPr>
          <a:xfrm>
            <a:off x="108155" y="0"/>
            <a:ext cx="609479" cy="604984"/>
          </a:xfrm>
          <a:prstGeom prst="rect">
            <a:avLst/>
          </a:prstGeom>
        </p:spPr>
      </p:pic>
      <p:sp>
        <p:nvSpPr>
          <p:cNvPr id="10" name="Textfeld 9">
            <a:extLst>
              <a:ext uri="{FF2B5EF4-FFF2-40B4-BE49-F238E27FC236}">
                <a16:creationId xmlns:a16="http://schemas.microsoft.com/office/drawing/2014/main" id="{711477E6-4D06-C77C-8AD2-6D17D5BEC1EB}"/>
              </a:ext>
            </a:extLst>
          </p:cNvPr>
          <p:cNvSpPr txBox="1"/>
          <p:nvPr/>
        </p:nvSpPr>
        <p:spPr>
          <a:xfrm>
            <a:off x="693968" y="860567"/>
            <a:ext cx="10805651" cy="461665"/>
          </a:xfrm>
          <a:prstGeom prst="rect">
            <a:avLst/>
          </a:prstGeom>
          <a:noFill/>
        </p:spPr>
        <p:txBody>
          <a:bodyPr wrap="square" rtlCol="0">
            <a:spAutoFit/>
          </a:bodyPr>
          <a:lstStyle/>
          <a:p>
            <a:pPr marL="110160">
              <a:spcBef>
                <a:spcPts val="1417"/>
              </a:spcBef>
              <a:buClr>
                <a:srgbClr val="000000"/>
              </a:buClr>
              <a:buSzPct val="45000"/>
            </a:pPr>
            <a:r>
              <a:rPr lang="de-DE" sz="2400" b="1" u="sng" spc="-1" dirty="0"/>
              <a:t>Pfaffentour in </a:t>
            </a:r>
            <a:r>
              <a:rPr lang="de-DE" sz="2400" b="1" u="sng" spc="-1" dirty="0" err="1"/>
              <a:t>Sietzing</a:t>
            </a:r>
            <a:endParaRPr lang="de-DE" sz="2400" b="1" u="sng" spc="-1" dirty="0"/>
          </a:p>
        </p:txBody>
      </p:sp>
      <p:pic>
        <p:nvPicPr>
          <p:cNvPr id="4" name="Grafik 3">
            <a:extLst>
              <a:ext uri="{FF2B5EF4-FFF2-40B4-BE49-F238E27FC236}">
                <a16:creationId xmlns:a16="http://schemas.microsoft.com/office/drawing/2014/main" id="{61BBA03E-F626-3D0C-BD80-2F23569CF8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5182" y="1445342"/>
            <a:ext cx="6875076" cy="5156307"/>
          </a:xfrm>
          <a:prstGeom prst="rect">
            <a:avLst/>
          </a:prstGeom>
        </p:spPr>
      </p:pic>
      <p:pic>
        <p:nvPicPr>
          <p:cNvPr id="15" name="Grafik 14" descr="Ein Bild, das draußen, Essen, Fastfood, Gemüse enthält.&#10;&#10;KI-generierte Inhalte können fehlerhaft sein.">
            <a:extLst>
              <a:ext uri="{FF2B5EF4-FFF2-40B4-BE49-F238E27FC236}">
                <a16:creationId xmlns:a16="http://schemas.microsoft.com/office/drawing/2014/main" id="{8085BE98-C877-3D78-7F9D-A01FF3CFC73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43460" y="1445342"/>
            <a:ext cx="3867229" cy="5156306"/>
          </a:xfrm>
          <a:prstGeom prst="rect">
            <a:avLst/>
          </a:prstGeom>
        </p:spPr>
      </p:pic>
    </p:spTree>
    <p:extLst>
      <p:ext uri="{BB962C8B-B14F-4D97-AF65-F5344CB8AC3E}">
        <p14:creationId xmlns:p14="http://schemas.microsoft.com/office/powerpoint/2010/main" val="39728564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3CED0E-2849-C25B-1D4C-5898BFA2B9BE}"/>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B49E6896-6118-0013-7ABB-5C3B91733D53}"/>
              </a:ext>
            </a:extLst>
          </p:cNvPr>
          <p:cNvSpPr/>
          <p:nvPr/>
        </p:nvSpPr>
        <p:spPr>
          <a:xfrm>
            <a:off x="0" y="0"/>
            <a:ext cx="12193588" cy="6858000"/>
          </a:xfrm>
          <a:prstGeom prst="rect">
            <a:avLst/>
          </a:prstGeom>
          <a:solidFill>
            <a:srgbClr val="EADC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Rechteck 5">
            <a:extLst>
              <a:ext uri="{FF2B5EF4-FFF2-40B4-BE49-F238E27FC236}">
                <a16:creationId xmlns:a16="http://schemas.microsoft.com/office/drawing/2014/main" id="{6704AB09-443C-F542-45B4-8AE43DA5642D}"/>
              </a:ext>
            </a:extLst>
          </p:cNvPr>
          <p:cNvSpPr/>
          <p:nvPr/>
        </p:nvSpPr>
        <p:spPr>
          <a:xfrm>
            <a:off x="0" y="0"/>
            <a:ext cx="12193588" cy="604984"/>
          </a:xfrm>
          <a:prstGeom prst="rect">
            <a:avLst/>
          </a:prstGeom>
          <a:solidFill>
            <a:schemeClr val="accent6">
              <a:lumMod val="5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 1">
            <a:extLst>
              <a:ext uri="{FF2B5EF4-FFF2-40B4-BE49-F238E27FC236}">
                <a16:creationId xmlns:a16="http://schemas.microsoft.com/office/drawing/2014/main" id="{C7BB8566-6398-E5B0-E87F-EDAB41847438}"/>
              </a:ext>
            </a:extLst>
          </p:cNvPr>
          <p:cNvSpPr>
            <a:spLocks noGrp="1"/>
          </p:cNvSpPr>
          <p:nvPr>
            <p:ph type="title"/>
          </p:nvPr>
        </p:nvSpPr>
        <p:spPr>
          <a:xfrm>
            <a:off x="89284" y="140260"/>
            <a:ext cx="11700386" cy="324464"/>
          </a:xfrm>
        </p:spPr>
        <p:txBody>
          <a:bodyPr/>
          <a:lstStyle/>
          <a:p>
            <a:pPr algn="ctr"/>
            <a:r>
              <a:rPr lang="de-DE" sz="2000" spc="-1" dirty="0">
                <a:solidFill>
                  <a:schemeClr val="bg1"/>
                </a:solidFill>
                <a:latin typeface="Calibri Light"/>
                <a:ea typeface="DejaVu Sans"/>
              </a:rPr>
              <a:t>J</a:t>
            </a:r>
            <a:r>
              <a:rPr lang="de-DE" sz="2000" b="1" strike="noStrike" spc="-1" dirty="0">
                <a:solidFill>
                  <a:schemeClr val="bg1"/>
                </a:solidFill>
                <a:latin typeface="Calibri Light"/>
                <a:ea typeface="DejaVu Sans"/>
              </a:rPr>
              <a:t>agdverband  Altkreis Seelow e.V. Mitgliederversammlung 15.03.2025</a:t>
            </a:r>
            <a:endParaRPr lang="de-DE" sz="2000" dirty="0">
              <a:solidFill>
                <a:schemeClr val="bg1"/>
              </a:solidFill>
            </a:endParaRPr>
          </a:p>
        </p:txBody>
      </p:sp>
      <p:sp>
        <p:nvSpPr>
          <p:cNvPr id="3" name="Untertitel 2">
            <a:extLst>
              <a:ext uri="{FF2B5EF4-FFF2-40B4-BE49-F238E27FC236}">
                <a16:creationId xmlns:a16="http://schemas.microsoft.com/office/drawing/2014/main" id="{E0FD391B-776B-A484-23EB-6942D496219E}"/>
              </a:ext>
            </a:extLst>
          </p:cNvPr>
          <p:cNvSpPr>
            <a:spLocks noGrp="1"/>
          </p:cNvSpPr>
          <p:nvPr>
            <p:ph type="subTitle"/>
          </p:nvPr>
        </p:nvSpPr>
        <p:spPr>
          <a:xfrm>
            <a:off x="609479" y="1445342"/>
            <a:ext cx="11090907" cy="5284838"/>
          </a:xfrm>
        </p:spPr>
        <p:txBody>
          <a:bodyPr/>
          <a:lstStyle/>
          <a:p>
            <a:pPr marL="110160">
              <a:lnSpc>
                <a:spcPct val="100000"/>
              </a:lnSpc>
              <a:spcBef>
                <a:spcPts val="1417"/>
              </a:spcBef>
              <a:buClr>
                <a:srgbClr val="000000"/>
              </a:buClr>
              <a:buSzPct val="45000"/>
            </a:pPr>
            <a:endParaRPr lang="de-DE" sz="2400" b="0" strike="noStrike" spc="-1" dirty="0">
              <a:latin typeface="Arial"/>
            </a:endParaRPr>
          </a:p>
          <a:p>
            <a:pPr>
              <a:lnSpc>
                <a:spcPct val="100000"/>
              </a:lnSpc>
              <a:spcBef>
                <a:spcPts val="1417"/>
              </a:spcBef>
            </a:pPr>
            <a:endParaRPr lang="de-DE" sz="2800" b="0" strike="noStrike" spc="-1" dirty="0">
              <a:latin typeface="Arial"/>
            </a:endParaRPr>
          </a:p>
        </p:txBody>
      </p:sp>
      <p:pic>
        <p:nvPicPr>
          <p:cNvPr id="5" name="Grafik 4" descr="Ein Bild, das Text, Logo, Emblem, Symbol enthält.">
            <a:extLst>
              <a:ext uri="{FF2B5EF4-FFF2-40B4-BE49-F238E27FC236}">
                <a16:creationId xmlns:a16="http://schemas.microsoft.com/office/drawing/2014/main" id="{4052B29F-8C1F-C5D3-1A09-DEB293816997}"/>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5202" b="94055" l="6639" r="94626">
                        <a14:foregroundMark x1="63593" y1="67357" x2="63593" y2="67357"/>
                        <a14:foregroundMark x1="59852" y1="59448" x2="59852" y2="59448"/>
                        <a14:foregroundMark x1="45416" y1="43206" x2="40832" y2="57378"/>
                        <a14:foregroundMark x1="40832" y1="57378" x2="54795" y2="65393"/>
                        <a14:foregroundMark x1="54795" y1="65393" x2="62065" y2="57590"/>
                        <a14:foregroundMark x1="62065" y1="57590" x2="61538" y2="54989"/>
                        <a14:foregroundMark x1="43203" y1="27282" x2="28082" y2="34130"/>
                        <a14:foregroundMark x1="28082" y1="34130" x2="24974" y2="61783"/>
                        <a14:foregroundMark x1="24974" y1="61783" x2="57587" y2="76168"/>
                        <a14:foregroundMark x1="57587" y1="76168" x2="91904" y2="67872"/>
                        <a14:foregroundMark x1="95061" y1="58195" x2="94626" y2="50743"/>
                        <a14:foregroundMark x1="94626" y1="50743" x2="82086" y2="24522"/>
                        <a14:foregroundMark x1="23973" y1="13907" x2="17439" y2="19268"/>
                        <a14:foregroundMark x1="17439" y1="19268" x2="11117" y2="32378"/>
                        <a14:foregroundMark x1="11117" y1="32378" x2="10537" y2="47665"/>
                        <a14:foregroundMark x1="10537" y1="47665" x2="19336" y2="69108"/>
                        <a14:foregroundMark x1="19336" y1="69108" x2="51633" y2="79140"/>
                        <a14:foregroundMark x1="51633" y1="79140" x2="78188" y2="61730"/>
                        <a14:foregroundMark x1="78188" y1="61730" x2="85458" y2="40605"/>
                        <a14:foregroundMark x1="85458" y1="40605" x2="68809" y2="21815"/>
                        <a14:foregroundMark x1="68809" y1="21815" x2="48209" y2="16985"/>
                        <a14:foregroundMark x1="48209" y1="16985" x2="29663" y2="21656"/>
                        <a14:foregroundMark x1="29663" y1="21656" x2="25342" y2="25902"/>
                        <a14:foregroundMark x1="12750" y1="26592" x2="4558" y2="43200"/>
                        <a14:foregroundMark x1="4949" y1="46341" x2="9484" y2="65499"/>
                        <a14:foregroundMark x1="9484" y1="65499" x2="15595" y2="76645"/>
                        <a14:foregroundMark x1="15595" y1="76645" x2="44731" y2="88482"/>
                        <a14:foregroundMark x1="44731" y1="88482" x2="54531" y2="87951"/>
                        <a14:foregroundMark x1="54531" y1="87951" x2="78451" y2="73142"/>
                        <a14:foregroundMark x1="78451" y1="73142" x2="85564" y2="51433"/>
                        <a14:foregroundMark x1="85564" y1="51433" x2="84879" y2="29883"/>
                        <a14:foregroundMark x1="84879" y1="29883" x2="83456" y2="25902"/>
                        <a14:foregroundMark x1="21075" y1="82590" x2="35142" y2="91932"/>
                        <a14:foregroundMark x1="35142" y1="91932" x2="44626" y2="91985"/>
                        <a14:foregroundMark x1="44626" y1="91985" x2="66649" y2="88747"/>
                        <a14:foregroundMark x1="66649" y1="88747" x2="85564" y2="76327"/>
                        <a14:foregroundMark x1="85564" y1="76327" x2="89094" y2="71125"/>
                        <a14:foregroundMark x1="54900" y1="94214" x2="47418" y2="92675"/>
                        <a14:foregroundMark x1="5479" y1="54989" x2="6639" y2="45170"/>
                        <a14:foregroundMark x1="6639" y1="45170" x2="25184" y2="18896"/>
                        <a14:foregroundMark x1="36038" y1="9820" x2="58535" y2="7590"/>
                        <a14:foregroundMark x1="58535" y1="7590" x2="68493" y2="9130"/>
                        <a14:foregroundMark x1="68493" y1="9130" x2="68704" y2="9448"/>
                        <a14:foregroundMark x1="55427" y1="5202" x2="55427" y2="5202"/>
                        <a14:foregroundMark x1="54900" y1="5361" x2="52371" y2="5361"/>
                        <a14:foregroundMark x1="52371" y1="5361" x2="52371" y2="5361"/>
                        <a14:foregroundMark x1="52371" y1="5361" x2="52371" y2="5361"/>
                        <a14:foregroundMark x1="52371" y1="5361" x2="52371" y2="5361"/>
                        <a14:backgroundMark x1="4584" y1="43206" x2="3952" y2="46125"/>
                        <a14:backgroundMark x1="95890" y1="58439" x2="92308" y2="70435"/>
                        <a14:backgroundMark x1="95680" y1="59979" x2="95205" y2="64915"/>
                        <a14:backgroundMark x1="95205" y1="65605" x2="96575" y2="67357"/>
                        <a14:backgroundMark x1="96207" y1="62739" x2="93678" y2="69586"/>
                      </a14:backgroundRemoval>
                    </a14:imgEffect>
                  </a14:imgLayer>
                </a14:imgProps>
              </a:ext>
              <a:ext uri="{28A0092B-C50C-407E-A947-70E740481C1C}">
                <a14:useLocalDpi xmlns:a14="http://schemas.microsoft.com/office/drawing/2010/main" val="0"/>
              </a:ext>
            </a:extLst>
          </a:blip>
          <a:stretch>
            <a:fillRect/>
          </a:stretch>
        </p:blipFill>
        <p:spPr>
          <a:xfrm>
            <a:off x="108155" y="0"/>
            <a:ext cx="609479" cy="604984"/>
          </a:xfrm>
          <a:prstGeom prst="rect">
            <a:avLst/>
          </a:prstGeom>
        </p:spPr>
      </p:pic>
      <p:sp>
        <p:nvSpPr>
          <p:cNvPr id="10" name="Textfeld 9">
            <a:extLst>
              <a:ext uri="{FF2B5EF4-FFF2-40B4-BE49-F238E27FC236}">
                <a16:creationId xmlns:a16="http://schemas.microsoft.com/office/drawing/2014/main" id="{6A41155D-4133-B995-E64A-69CE3EFD230B}"/>
              </a:ext>
            </a:extLst>
          </p:cNvPr>
          <p:cNvSpPr txBox="1"/>
          <p:nvPr/>
        </p:nvSpPr>
        <p:spPr>
          <a:xfrm>
            <a:off x="693968" y="860567"/>
            <a:ext cx="10805651" cy="461665"/>
          </a:xfrm>
          <a:prstGeom prst="rect">
            <a:avLst/>
          </a:prstGeom>
          <a:noFill/>
        </p:spPr>
        <p:txBody>
          <a:bodyPr wrap="square" rtlCol="0">
            <a:spAutoFit/>
          </a:bodyPr>
          <a:lstStyle/>
          <a:p>
            <a:pPr marL="110160">
              <a:spcBef>
                <a:spcPts val="1417"/>
              </a:spcBef>
              <a:buClr>
                <a:srgbClr val="000000"/>
              </a:buClr>
              <a:buSzPct val="45000"/>
            </a:pPr>
            <a:r>
              <a:rPr lang="de-DE" sz="2400" b="1" u="sng" spc="-1" dirty="0"/>
              <a:t>Pfaffentour in </a:t>
            </a:r>
            <a:r>
              <a:rPr lang="de-DE" sz="2400" b="1" u="sng" spc="-1" dirty="0" err="1"/>
              <a:t>Sietzing</a:t>
            </a:r>
            <a:endParaRPr lang="de-DE" sz="2400" b="1" u="sng" spc="-1" dirty="0"/>
          </a:p>
        </p:txBody>
      </p:sp>
      <p:pic>
        <p:nvPicPr>
          <p:cNvPr id="14" name="Grafik 13" descr="Ein Bild, das draußen, Baum, Kleidung, Person enthält.&#10;&#10;KI-generierte Inhalte können fehlerhaft sein.">
            <a:extLst>
              <a:ext uri="{FF2B5EF4-FFF2-40B4-BE49-F238E27FC236}">
                <a16:creationId xmlns:a16="http://schemas.microsoft.com/office/drawing/2014/main" id="{24B4E843-D354-A8F3-ECB0-D317071B3A9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14727" y="1278018"/>
            <a:ext cx="4079792" cy="5439722"/>
          </a:xfrm>
          <a:prstGeom prst="rect">
            <a:avLst/>
          </a:prstGeom>
        </p:spPr>
      </p:pic>
      <p:pic>
        <p:nvPicPr>
          <p:cNvPr id="8" name="Grafik 7" descr="Ein Bild, das draußen, Baum, Kleidung, Person enthält.&#10;&#10;KI-generierte Inhalte können fehlerhaft sein.">
            <a:extLst>
              <a:ext uri="{FF2B5EF4-FFF2-40B4-BE49-F238E27FC236}">
                <a16:creationId xmlns:a16="http://schemas.microsoft.com/office/drawing/2014/main" id="{7DE84E57-1AC4-3D87-B688-AB49EDC43645}"/>
              </a:ext>
            </a:extLst>
          </p:cNvPr>
          <p:cNvPicPr>
            <a:picLocks noChangeAspect="1"/>
          </p:cNvPicPr>
          <p:nvPr/>
        </p:nvPicPr>
        <p:blipFill>
          <a:blip r:embed="rId5" cstate="print">
            <a:extLst>
              <a:ext uri="{28A0092B-C50C-407E-A947-70E740481C1C}">
                <a14:useLocalDpi xmlns:a14="http://schemas.microsoft.com/office/drawing/2010/main" val="0"/>
              </a:ext>
            </a:extLst>
          </a:blip>
          <a:srcRect l="5961" t="25926" r="4436" b="22234"/>
          <a:stretch/>
        </p:blipFill>
        <p:spPr>
          <a:xfrm>
            <a:off x="310424" y="1577815"/>
            <a:ext cx="6460765" cy="4983866"/>
          </a:xfrm>
          <a:prstGeom prst="rect">
            <a:avLst/>
          </a:prstGeom>
        </p:spPr>
      </p:pic>
    </p:spTree>
    <p:extLst>
      <p:ext uri="{BB962C8B-B14F-4D97-AF65-F5344CB8AC3E}">
        <p14:creationId xmlns:p14="http://schemas.microsoft.com/office/powerpoint/2010/main" val="19582209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9FF732-05AF-612C-30CC-B8401B54F6AA}"/>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CAD7A830-C962-96F4-5904-916498D32FD3}"/>
              </a:ext>
            </a:extLst>
          </p:cNvPr>
          <p:cNvSpPr/>
          <p:nvPr/>
        </p:nvSpPr>
        <p:spPr>
          <a:xfrm>
            <a:off x="0" y="0"/>
            <a:ext cx="12193588" cy="6858000"/>
          </a:xfrm>
          <a:prstGeom prst="rect">
            <a:avLst/>
          </a:prstGeom>
          <a:solidFill>
            <a:srgbClr val="EADC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Rechteck 5">
            <a:extLst>
              <a:ext uri="{FF2B5EF4-FFF2-40B4-BE49-F238E27FC236}">
                <a16:creationId xmlns:a16="http://schemas.microsoft.com/office/drawing/2014/main" id="{F94A17A5-A9D2-24FA-FA1B-66FBF7698116}"/>
              </a:ext>
            </a:extLst>
          </p:cNvPr>
          <p:cNvSpPr/>
          <p:nvPr/>
        </p:nvSpPr>
        <p:spPr>
          <a:xfrm>
            <a:off x="0" y="0"/>
            <a:ext cx="12193588" cy="604984"/>
          </a:xfrm>
          <a:prstGeom prst="rect">
            <a:avLst/>
          </a:prstGeom>
          <a:solidFill>
            <a:schemeClr val="accent6">
              <a:lumMod val="5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 1">
            <a:extLst>
              <a:ext uri="{FF2B5EF4-FFF2-40B4-BE49-F238E27FC236}">
                <a16:creationId xmlns:a16="http://schemas.microsoft.com/office/drawing/2014/main" id="{4396F249-CBAA-FD5F-C835-FB1B7A69E058}"/>
              </a:ext>
            </a:extLst>
          </p:cNvPr>
          <p:cNvSpPr>
            <a:spLocks noGrp="1"/>
          </p:cNvSpPr>
          <p:nvPr>
            <p:ph type="title"/>
          </p:nvPr>
        </p:nvSpPr>
        <p:spPr>
          <a:xfrm>
            <a:off x="89284" y="140260"/>
            <a:ext cx="11700386" cy="324464"/>
          </a:xfrm>
        </p:spPr>
        <p:txBody>
          <a:bodyPr/>
          <a:lstStyle/>
          <a:p>
            <a:pPr algn="ctr"/>
            <a:r>
              <a:rPr lang="de-DE" sz="2000" spc="-1" dirty="0">
                <a:solidFill>
                  <a:schemeClr val="bg1"/>
                </a:solidFill>
                <a:latin typeface="Calibri Light"/>
                <a:ea typeface="DejaVu Sans"/>
              </a:rPr>
              <a:t>J</a:t>
            </a:r>
            <a:r>
              <a:rPr lang="de-DE" sz="2000" b="1" strike="noStrike" spc="-1" dirty="0">
                <a:solidFill>
                  <a:schemeClr val="bg1"/>
                </a:solidFill>
                <a:latin typeface="Calibri Light"/>
                <a:ea typeface="DejaVu Sans"/>
              </a:rPr>
              <a:t>agdverband  Altkreis Seelow e.V. Mitgliederversammlung 15.03.2025</a:t>
            </a:r>
            <a:endParaRPr lang="de-DE" sz="2000" dirty="0">
              <a:solidFill>
                <a:schemeClr val="bg1"/>
              </a:solidFill>
            </a:endParaRPr>
          </a:p>
        </p:txBody>
      </p:sp>
      <p:sp>
        <p:nvSpPr>
          <p:cNvPr id="3" name="Untertitel 2">
            <a:extLst>
              <a:ext uri="{FF2B5EF4-FFF2-40B4-BE49-F238E27FC236}">
                <a16:creationId xmlns:a16="http://schemas.microsoft.com/office/drawing/2014/main" id="{CD2DCCD4-B25D-008A-A621-AB7ABFC5202F}"/>
              </a:ext>
            </a:extLst>
          </p:cNvPr>
          <p:cNvSpPr>
            <a:spLocks noGrp="1"/>
          </p:cNvSpPr>
          <p:nvPr>
            <p:ph type="subTitle"/>
          </p:nvPr>
        </p:nvSpPr>
        <p:spPr>
          <a:xfrm>
            <a:off x="609479" y="1445342"/>
            <a:ext cx="11090907" cy="5284838"/>
          </a:xfrm>
        </p:spPr>
        <p:txBody>
          <a:bodyPr/>
          <a:lstStyle/>
          <a:p>
            <a:pPr marL="110160">
              <a:lnSpc>
                <a:spcPct val="100000"/>
              </a:lnSpc>
              <a:spcBef>
                <a:spcPts val="1417"/>
              </a:spcBef>
              <a:buClr>
                <a:srgbClr val="000000"/>
              </a:buClr>
              <a:buSzPct val="45000"/>
            </a:pPr>
            <a:endParaRPr lang="de-DE" sz="2400" b="0" strike="noStrike" spc="-1" dirty="0">
              <a:latin typeface="Arial"/>
            </a:endParaRPr>
          </a:p>
          <a:p>
            <a:pPr>
              <a:lnSpc>
                <a:spcPct val="100000"/>
              </a:lnSpc>
              <a:spcBef>
                <a:spcPts val="1417"/>
              </a:spcBef>
            </a:pPr>
            <a:endParaRPr lang="de-DE" sz="2800" b="0" strike="noStrike" spc="-1" dirty="0">
              <a:latin typeface="Arial"/>
            </a:endParaRPr>
          </a:p>
        </p:txBody>
      </p:sp>
      <p:pic>
        <p:nvPicPr>
          <p:cNvPr id="5" name="Grafik 4" descr="Ein Bild, das Text, Logo, Emblem, Symbol enthält.">
            <a:extLst>
              <a:ext uri="{FF2B5EF4-FFF2-40B4-BE49-F238E27FC236}">
                <a16:creationId xmlns:a16="http://schemas.microsoft.com/office/drawing/2014/main" id="{D293F68F-59E6-E258-671E-BFB1EF4861D0}"/>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5202" b="94055" l="6639" r="94626">
                        <a14:foregroundMark x1="63593" y1="67357" x2="63593" y2="67357"/>
                        <a14:foregroundMark x1="59852" y1="59448" x2="59852" y2="59448"/>
                        <a14:foregroundMark x1="45416" y1="43206" x2="40832" y2="57378"/>
                        <a14:foregroundMark x1="40832" y1="57378" x2="54795" y2="65393"/>
                        <a14:foregroundMark x1="54795" y1="65393" x2="62065" y2="57590"/>
                        <a14:foregroundMark x1="62065" y1="57590" x2="61538" y2="54989"/>
                        <a14:foregroundMark x1="43203" y1="27282" x2="28082" y2="34130"/>
                        <a14:foregroundMark x1="28082" y1="34130" x2="24974" y2="61783"/>
                        <a14:foregroundMark x1="24974" y1="61783" x2="57587" y2="76168"/>
                        <a14:foregroundMark x1="57587" y1="76168" x2="91904" y2="67872"/>
                        <a14:foregroundMark x1="95061" y1="58195" x2="94626" y2="50743"/>
                        <a14:foregroundMark x1="94626" y1="50743" x2="82086" y2="24522"/>
                        <a14:foregroundMark x1="23973" y1="13907" x2="17439" y2="19268"/>
                        <a14:foregroundMark x1="17439" y1="19268" x2="11117" y2="32378"/>
                        <a14:foregroundMark x1="11117" y1="32378" x2="10537" y2="47665"/>
                        <a14:foregroundMark x1="10537" y1="47665" x2="19336" y2="69108"/>
                        <a14:foregroundMark x1="19336" y1="69108" x2="51633" y2="79140"/>
                        <a14:foregroundMark x1="51633" y1="79140" x2="78188" y2="61730"/>
                        <a14:foregroundMark x1="78188" y1="61730" x2="85458" y2="40605"/>
                        <a14:foregroundMark x1="85458" y1="40605" x2="68809" y2="21815"/>
                        <a14:foregroundMark x1="68809" y1="21815" x2="48209" y2="16985"/>
                        <a14:foregroundMark x1="48209" y1="16985" x2="29663" y2="21656"/>
                        <a14:foregroundMark x1="29663" y1="21656" x2="25342" y2="25902"/>
                        <a14:foregroundMark x1="12750" y1="26592" x2="4558" y2="43200"/>
                        <a14:foregroundMark x1="4949" y1="46341" x2="9484" y2="65499"/>
                        <a14:foregroundMark x1="9484" y1="65499" x2="15595" y2="76645"/>
                        <a14:foregroundMark x1="15595" y1="76645" x2="44731" y2="88482"/>
                        <a14:foregroundMark x1="44731" y1="88482" x2="54531" y2="87951"/>
                        <a14:foregroundMark x1="54531" y1="87951" x2="78451" y2="73142"/>
                        <a14:foregroundMark x1="78451" y1="73142" x2="85564" y2="51433"/>
                        <a14:foregroundMark x1="85564" y1="51433" x2="84879" y2="29883"/>
                        <a14:foregroundMark x1="84879" y1="29883" x2="83456" y2="25902"/>
                        <a14:foregroundMark x1="21075" y1="82590" x2="35142" y2="91932"/>
                        <a14:foregroundMark x1="35142" y1="91932" x2="44626" y2="91985"/>
                        <a14:foregroundMark x1="44626" y1="91985" x2="66649" y2="88747"/>
                        <a14:foregroundMark x1="66649" y1="88747" x2="85564" y2="76327"/>
                        <a14:foregroundMark x1="85564" y1="76327" x2="89094" y2="71125"/>
                        <a14:foregroundMark x1="54900" y1="94214" x2="47418" y2="92675"/>
                        <a14:foregroundMark x1="5479" y1="54989" x2="6639" y2="45170"/>
                        <a14:foregroundMark x1="6639" y1="45170" x2="25184" y2="18896"/>
                        <a14:foregroundMark x1="36038" y1="9820" x2="58535" y2="7590"/>
                        <a14:foregroundMark x1="58535" y1="7590" x2="68493" y2="9130"/>
                        <a14:foregroundMark x1="68493" y1="9130" x2="68704" y2="9448"/>
                        <a14:foregroundMark x1="55427" y1="5202" x2="55427" y2="5202"/>
                        <a14:foregroundMark x1="54900" y1="5361" x2="52371" y2="5361"/>
                        <a14:foregroundMark x1="52371" y1="5361" x2="52371" y2="5361"/>
                        <a14:foregroundMark x1="52371" y1="5361" x2="52371" y2="5361"/>
                        <a14:foregroundMark x1="52371" y1="5361" x2="52371" y2="5361"/>
                        <a14:backgroundMark x1="4584" y1="43206" x2="3952" y2="46125"/>
                        <a14:backgroundMark x1="95890" y1="58439" x2="92308" y2="70435"/>
                        <a14:backgroundMark x1="95680" y1="59979" x2="95205" y2="64915"/>
                        <a14:backgroundMark x1="95205" y1="65605" x2="96575" y2="67357"/>
                        <a14:backgroundMark x1="96207" y1="62739" x2="93678" y2="69586"/>
                      </a14:backgroundRemoval>
                    </a14:imgEffect>
                  </a14:imgLayer>
                </a14:imgProps>
              </a:ext>
              <a:ext uri="{28A0092B-C50C-407E-A947-70E740481C1C}">
                <a14:useLocalDpi xmlns:a14="http://schemas.microsoft.com/office/drawing/2010/main" val="0"/>
              </a:ext>
            </a:extLst>
          </a:blip>
          <a:stretch>
            <a:fillRect/>
          </a:stretch>
        </p:blipFill>
        <p:spPr>
          <a:xfrm>
            <a:off x="108155" y="0"/>
            <a:ext cx="609479" cy="604984"/>
          </a:xfrm>
          <a:prstGeom prst="rect">
            <a:avLst/>
          </a:prstGeom>
        </p:spPr>
      </p:pic>
      <p:sp>
        <p:nvSpPr>
          <p:cNvPr id="10" name="Textfeld 9">
            <a:extLst>
              <a:ext uri="{FF2B5EF4-FFF2-40B4-BE49-F238E27FC236}">
                <a16:creationId xmlns:a16="http://schemas.microsoft.com/office/drawing/2014/main" id="{BEC0E24E-0A0C-3D2D-8D11-DE259F4D4C55}"/>
              </a:ext>
            </a:extLst>
          </p:cNvPr>
          <p:cNvSpPr txBox="1"/>
          <p:nvPr/>
        </p:nvSpPr>
        <p:spPr>
          <a:xfrm>
            <a:off x="693968" y="860567"/>
            <a:ext cx="10805651" cy="461665"/>
          </a:xfrm>
          <a:prstGeom prst="rect">
            <a:avLst/>
          </a:prstGeom>
          <a:noFill/>
        </p:spPr>
        <p:txBody>
          <a:bodyPr wrap="square" rtlCol="0">
            <a:spAutoFit/>
          </a:bodyPr>
          <a:lstStyle/>
          <a:p>
            <a:pPr marL="110160">
              <a:spcBef>
                <a:spcPts val="1417"/>
              </a:spcBef>
              <a:buClr>
                <a:srgbClr val="000000"/>
              </a:buClr>
              <a:buSzPct val="45000"/>
            </a:pPr>
            <a:r>
              <a:rPr lang="de-DE" sz="2400" b="1" u="sng" spc="-1" dirty="0"/>
              <a:t>„Lernort Natur“</a:t>
            </a:r>
          </a:p>
        </p:txBody>
      </p:sp>
      <p:sp>
        <p:nvSpPr>
          <p:cNvPr id="8" name="Textfeld 7">
            <a:extLst>
              <a:ext uri="{FF2B5EF4-FFF2-40B4-BE49-F238E27FC236}">
                <a16:creationId xmlns:a16="http://schemas.microsoft.com/office/drawing/2014/main" id="{99F10FCA-9B11-8225-E344-196A0DA876AB}"/>
              </a:ext>
            </a:extLst>
          </p:cNvPr>
          <p:cNvSpPr txBox="1"/>
          <p:nvPr/>
        </p:nvSpPr>
        <p:spPr>
          <a:xfrm>
            <a:off x="717634" y="1720645"/>
            <a:ext cx="10781985" cy="4575612"/>
          </a:xfrm>
          <a:prstGeom prst="rect">
            <a:avLst/>
          </a:prstGeom>
          <a:noFill/>
        </p:spPr>
        <p:txBody>
          <a:bodyPr wrap="square" rtlCol="0">
            <a:spAutoFit/>
          </a:bodyPr>
          <a:lstStyle/>
          <a:p>
            <a:pPr marL="110160">
              <a:spcBef>
                <a:spcPts val="1417"/>
              </a:spcBef>
              <a:buClr>
                <a:srgbClr val="000000"/>
              </a:buClr>
              <a:buSzPct val="45000"/>
            </a:pPr>
            <a:r>
              <a:rPr lang="de-DE" sz="2400" spc="-1" dirty="0"/>
              <a:t>Ein weiterer </a:t>
            </a:r>
            <a:r>
              <a:rPr lang="de-DE" sz="2400" b="1" spc="-1" dirty="0"/>
              <a:t>wichtiger Baustein </a:t>
            </a:r>
            <a:r>
              <a:rPr lang="de-DE" sz="2400" spc="-1" dirty="0"/>
              <a:t>in Sachen </a:t>
            </a:r>
            <a:r>
              <a:rPr lang="de-DE" sz="2400" b="1" spc="-1" dirty="0"/>
              <a:t>Öffentlichkeitsarbeit </a:t>
            </a:r>
            <a:r>
              <a:rPr lang="de-DE" sz="2400" spc="-1" dirty="0"/>
              <a:t>für unsere Jagd.</a:t>
            </a:r>
          </a:p>
          <a:p>
            <a:pPr marL="110160">
              <a:spcBef>
                <a:spcPts val="1417"/>
              </a:spcBef>
              <a:buClr>
                <a:srgbClr val="000000"/>
              </a:buClr>
              <a:buSzPct val="45000"/>
            </a:pPr>
            <a:r>
              <a:rPr lang="de-DE" sz="2400" spc="-1" dirty="0"/>
              <a:t>Mit diesem Thema befasst sich unser Wg. </a:t>
            </a:r>
            <a:r>
              <a:rPr lang="de-DE" sz="2400" b="1" spc="-1" dirty="0"/>
              <a:t>Roland Valentin </a:t>
            </a:r>
            <a:r>
              <a:rPr lang="de-DE" sz="2400" spc="-1" dirty="0"/>
              <a:t>ganz intensiv.</a:t>
            </a:r>
          </a:p>
          <a:p>
            <a:pPr marL="110160">
              <a:spcBef>
                <a:spcPts val="1417"/>
              </a:spcBef>
              <a:buClr>
                <a:srgbClr val="000000"/>
              </a:buClr>
              <a:buSzPct val="45000"/>
            </a:pPr>
            <a:r>
              <a:rPr lang="de-DE" spc="-1" dirty="0"/>
              <a:t>Juni 2024   -  Geo-Tage am Schweitzer Haus in Seelow</a:t>
            </a:r>
          </a:p>
          <a:p>
            <a:pPr marL="110160">
              <a:spcBef>
                <a:spcPts val="1417"/>
              </a:spcBef>
              <a:buClr>
                <a:srgbClr val="000000"/>
              </a:buClr>
              <a:buSzPct val="45000"/>
            </a:pPr>
            <a:r>
              <a:rPr lang="de-DE" spc="-1" dirty="0"/>
              <a:t>08.06.2024 -  Jubiläumsfest in Friedersdorf</a:t>
            </a:r>
          </a:p>
          <a:p>
            <a:pPr marL="110160">
              <a:spcBef>
                <a:spcPts val="1417"/>
              </a:spcBef>
              <a:buClr>
                <a:srgbClr val="000000"/>
              </a:buClr>
              <a:buSzPct val="45000"/>
            </a:pPr>
            <a:r>
              <a:rPr lang="de-DE" spc="-1" dirty="0"/>
              <a:t>07.07.2024 -  Pfaffentour in </a:t>
            </a:r>
            <a:r>
              <a:rPr lang="de-DE" spc="-1" dirty="0" err="1"/>
              <a:t>Sietzing</a:t>
            </a:r>
            <a:endParaRPr lang="de-DE" spc="-1" dirty="0"/>
          </a:p>
          <a:p>
            <a:pPr marL="110160">
              <a:spcBef>
                <a:spcPts val="1417"/>
              </a:spcBef>
              <a:buClr>
                <a:srgbClr val="000000"/>
              </a:buClr>
              <a:buSzPct val="45000"/>
            </a:pPr>
            <a:r>
              <a:rPr lang="de-DE" spc="-1" dirty="0"/>
              <a:t>02.09.2024 -  Stadtfest Seelow</a:t>
            </a:r>
          </a:p>
          <a:p>
            <a:pPr marL="110160">
              <a:spcBef>
                <a:spcPts val="1417"/>
              </a:spcBef>
              <a:buClr>
                <a:srgbClr val="000000"/>
              </a:buClr>
              <a:buSzPct val="45000"/>
            </a:pPr>
            <a:r>
              <a:rPr lang="de-DE" spc="-1" dirty="0"/>
              <a:t>14.09.2024 -  Ortsfest Petershagen</a:t>
            </a:r>
          </a:p>
          <a:p>
            <a:pPr marL="110160">
              <a:spcBef>
                <a:spcPts val="1417"/>
              </a:spcBef>
              <a:buClr>
                <a:srgbClr val="000000"/>
              </a:buClr>
              <a:buSzPct val="45000"/>
            </a:pPr>
            <a:r>
              <a:rPr lang="de-DE" spc="-1" dirty="0"/>
              <a:t>07.11.2024 -  Naturcamp </a:t>
            </a:r>
            <a:r>
              <a:rPr lang="de-DE" spc="-1" dirty="0" err="1"/>
              <a:t>Dolgelin</a:t>
            </a:r>
            <a:r>
              <a:rPr lang="de-DE" spc="-1" dirty="0"/>
              <a:t>   </a:t>
            </a:r>
          </a:p>
          <a:p>
            <a:pPr marL="110160">
              <a:spcBef>
                <a:spcPts val="1417"/>
              </a:spcBef>
              <a:buClr>
                <a:srgbClr val="000000"/>
              </a:buClr>
              <a:buSzPct val="45000"/>
            </a:pPr>
            <a:r>
              <a:rPr lang="de-DE" spc="-1" dirty="0"/>
              <a:t>usw.... </a:t>
            </a:r>
          </a:p>
        </p:txBody>
      </p:sp>
    </p:spTree>
    <p:extLst>
      <p:ext uri="{BB962C8B-B14F-4D97-AF65-F5344CB8AC3E}">
        <p14:creationId xmlns:p14="http://schemas.microsoft.com/office/powerpoint/2010/main" val="3608244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B7897D-6175-5723-C121-0BCB298D5186}"/>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4B2A236B-30A3-51E6-C57E-2301C1F9B1B4}"/>
              </a:ext>
            </a:extLst>
          </p:cNvPr>
          <p:cNvSpPr/>
          <p:nvPr/>
        </p:nvSpPr>
        <p:spPr>
          <a:xfrm>
            <a:off x="0" y="0"/>
            <a:ext cx="12193588" cy="6858000"/>
          </a:xfrm>
          <a:prstGeom prst="rect">
            <a:avLst/>
          </a:prstGeom>
          <a:solidFill>
            <a:srgbClr val="EADC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Rechteck 5">
            <a:extLst>
              <a:ext uri="{FF2B5EF4-FFF2-40B4-BE49-F238E27FC236}">
                <a16:creationId xmlns:a16="http://schemas.microsoft.com/office/drawing/2014/main" id="{1364F0DC-516A-06AF-1ECC-DACB62415128}"/>
              </a:ext>
            </a:extLst>
          </p:cNvPr>
          <p:cNvSpPr/>
          <p:nvPr/>
        </p:nvSpPr>
        <p:spPr>
          <a:xfrm>
            <a:off x="0" y="0"/>
            <a:ext cx="12193588" cy="604984"/>
          </a:xfrm>
          <a:prstGeom prst="rect">
            <a:avLst/>
          </a:prstGeom>
          <a:solidFill>
            <a:schemeClr val="accent6">
              <a:lumMod val="5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 1">
            <a:extLst>
              <a:ext uri="{FF2B5EF4-FFF2-40B4-BE49-F238E27FC236}">
                <a16:creationId xmlns:a16="http://schemas.microsoft.com/office/drawing/2014/main" id="{0646005F-0961-B0E0-DD65-D00D99274ACB}"/>
              </a:ext>
            </a:extLst>
          </p:cNvPr>
          <p:cNvSpPr>
            <a:spLocks noGrp="1"/>
          </p:cNvSpPr>
          <p:nvPr>
            <p:ph type="title"/>
          </p:nvPr>
        </p:nvSpPr>
        <p:spPr>
          <a:xfrm>
            <a:off x="89284" y="140260"/>
            <a:ext cx="11700386" cy="324464"/>
          </a:xfrm>
        </p:spPr>
        <p:txBody>
          <a:bodyPr/>
          <a:lstStyle/>
          <a:p>
            <a:pPr algn="ctr"/>
            <a:r>
              <a:rPr lang="de-DE" sz="2000" spc="-1" dirty="0">
                <a:solidFill>
                  <a:schemeClr val="bg1"/>
                </a:solidFill>
                <a:latin typeface="Calibri Light"/>
                <a:ea typeface="DejaVu Sans"/>
              </a:rPr>
              <a:t>J</a:t>
            </a:r>
            <a:r>
              <a:rPr lang="de-DE" sz="2000" b="1" strike="noStrike" spc="-1" dirty="0">
                <a:solidFill>
                  <a:schemeClr val="bg1"/>
                </a:solidFill>
                <a:latin typeface="Calibri Light"/>
                <a:ea typeface="DejaVu Sans"/>
              </a:rPr>
              <a:t>agdverband  Altkreis Seelow e.V. Mitgliederversammlung 15.03.2025</a:t>
            </a:r>
            <a:endParaRPr lang="de-DE" sz="2000" dirty="0">
              <a:solidFill>
                <a:schemeClr val="bg1"/>
              </a:solidFill>
            </a:endParaRPr>
          </a:p>
        </p:txBody>
      </p:sp>
      <p:sp>
        <p:nvSpPr>
          <p:cNvPr id="3" name="Untertitel 2">
            <a:extLst>
              <a:ext uri="{FF2B5EF4-FFF2-40B4-BE49-F238E27FC236}">
                <a16:creationId xmlns:a16="http://schemas.microsoft.com/office/drawing/2014/main" id="{5183D78C-986D-04C8-5D62-F4DF976A9E7E}"/>
              </a:ext>
            </a:extLst>
          </p:cNvPr>
          <p:cNvSpPr>
            <a:spLocks noGrp="1"/>
          </p:cNvSpPr>
          <p:nvPr>
            <p:ph type="subTitle"/>
          </p:nvPr>
        </p:nvSpPr>
        <p:spPr>
          <a:xfrm>
            <a:off x="609479" y="1445342"/>
            <a:ext cx="11090907" cy="5284838"/>
          </a:xfrm>
        </p:spPr>
        <p:txBody>
          <a:bodyPr/>
          <a:lstStyle/>
          <a:p>
            <a:pPr marL="110160">
              <a:lnSpc>
                <a:spcPct val="100000"/>
              </a:lnSpc>
              <a:spcBef>
                <a:spcPts val="1417"/>
              </a:spcBef>
              <a:buClr>
                <a:srgbClr val="000000"/>
              </a:buClr>
              <a:buSzPct val="45000"/>
            </a:pPr>
            <a:endParaRPr lang="de-DE" sz="2400" b="0" strike="noStrike" spc="-1" dirty="0">
              <a:latin typeface="Arial"/>
            </a:endParaRPr>
          </a:p>
          <a:p>
            <a:pPr>
              <a:lnSpc>
                <a:spcPct val="100000"/>
              </a:lnSpc>
              <a:spcBef>
                <a:spcPts val="1417"/>
              </a:spcBef>
            </a:pPr>
            <a:endParaRPr lang="de-DE" sz="2800" b="0" strike="noStrike" spc="-1" dirty="0">
              <a:latin typeface="Arial"/>
            </a:endParaRPr>
          </a:p>
        </p:txBody>
      </p:sp>
      <p:pic>
        <p:nvPicPr>
          <p:cNvPr id="5" name="Grafik 4" descr="Ein Bild, das Text, Logo, Emblem, Symbol enthält.">
            <a:extLst>
              <a:ext uri="{FF2B5EF4-FFF2-40B4-BE49-F238E27FC236}">
                <a16:creationId xmlns:a16="http://schemas.microsoft.com/office/drawing/2014/main" id="{6BE33257-BE3D-962E-6F54-87907A909AE9}"/>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5202" b="94055" l="6639" r="94626">
                        <a14:foregroundMark x1="63593" y1="67357" x2="63593" y2="67357"/>
                        <a14:foregroundMark x1="59852" y1="59448" x2="59852" y2="59448"/>
                        <a14:foregroundMark x1="45416" y1="43206" x2="40832" y2="57378"/>
                        <a14:foregroundMark x1="40832" y1="57378" x2="54795" y2="65393"/>
                        <a14:foregroundMark x1="54795" y1="65393" x2="62065" y2="57590"/>
                        <a14:foregroundMark x1="62065" y1="57590" x2="61538" y2="54989"/>
                        <a14:foregroundMark x1="43203" y1="27282" x2="28082" y2="34130"/>
                        <a14:foregroundMark x1="28082" y1="34130" x2="24974" y2="61783"/>
                        <a14:foregroundMark x1="24974" y1="61783" x2="57587" y2="76168"/>
                        <a14:foregroundMark x1="57587" y1="76168" x2="91904" y2="67872"/>
                        <a14:foregroundMark x1="95061" y1="58195" x2="94626" y2="50743"/>
                        <a14:foregroundMark x1="94626" y1="50743" x2="82086" y2="24522"/>
                        <a14:foregroundMark x1="23973" y1="13907" x2="17439" y2="19268"/>
                        <a14:foregroundMark x1="17439" y1="19268" x2="11117" y2="32378"/>
                        <a14:foregroundMark x1="11117" y1="32378" x2="10537" y2="47665"/>
                        <a14:foregroundMark x1="10537" y1="47665" x2="19336" y2="69108"/>
                        <a14:foregroundMark x1="19336" y1="69108" x2="51633" y2="79140"/>
                        <a14:foregroundMark x1="51633" y1="79140" x2="78188" y2="61730"/>
                        <a14:foregroundMark x1="78188" y1="61730" x2="85458" y2="40605"/>
                        <a14:foregroundMark x1="85458" y1="40605" x2="68809" y2="21815"/>
                        <a14:foregroundMark x1="68809" y1="21815" x2="48209" y2="16985"/>
                        <a14:foregroundMark x1="48209" y1="16985" x2="29663" y2="21656"/>
                        <a14:foregroundMark x1="29663" y1="21656" x2="25342" y2="25902"/>
                        <a14:foregroundMark x1="12750" y1="26592" x2="4558" y2="43200"/>
                        <a14:foregroundMark x1="4949" y1="46341" x2="9484" y2="65499"/>
                        <a14:foregroundMark x1="9484" y1="65499" x2="15595" y2="76645"/>
                        <a14:foregroundMark x1="15595" y1="76645" x2="44731" y2="88482"/>
                        <a14:foregroundMark x1="44731" y1="88482" x2="54531" y2="87951"/>
                        <a14:foregroundMark x1="54531" y1="87951" x2="78451" y2="73142"/>
                        <a14:foregroundMark x1="78451" y1="73142" x2="85564" y2="51433"/>
                        <a14:foregroundMark x1="85564" y1="51433" x2="84879" y2="29883"/>
                        <a14:foregroundMark x1="84879" y1="29883" x2="83456" y2="25902"/>
                        <a14:foregroundMark x1="21075" y1="82590" x2="35142" y2="91932"/>
                        <a14:foregroundMark x1="35142" y1="91932" x2="44626" y2="91985"/>
                        <a14:foregroundMark x1="44626" y1="91985" x2="66649" y2="88747"/>
                        <a14:foregroundMark x1="66649" y1="88747" x2="85564" y2="76327"/>
                        <a14:foregroundMark x1="85564" y1="76327" x2="89094" y2="71125"/>
                        <a14:foregroundMark x1="54900" y1="94214" x2="47418" y2="92675"/>
                        <a14:foregroundMark x1="5479" y1="54989" x2="6639" y2="45170"/>
                        <a14:foregroundMark x1="6639" y1="45170" x2="25184" y2="18896"/>
                        <a14:foregroundMark x1="36038" y1="9820" x2="58535" y2="7590"/>
                        <a14:foregroundMark x1="58535" y1="7590" x2="68493" y2="9130"/>
                        <a14:foregroundMark x1="68493" y1="9130" x2="68704" y2="9448"/>
                        <a14:foregroundMark x1="55427" y1="5202" x2="55427" y2="5202"/>
                        <a14:foregroundMark x1="54900" y1="5361" x2="52371" y2="5361"/>
                        <a14:foregroundMark x1="52371" y1="5361" x2="52371" y2="5361"/>
                        <a14:foregroundMark x1="52371" y1="5361" x2="52371" y2="5361"/>
                        <a14:foregroundMark x1="52371" y1="5361" x2="52371" y2="5361"/>
                        <a14:backgroundMark x1="4584" y1="43206" x2="3952" y2="46125"/>
                        <a14:backgroundMark x1="95890" y1="58439" x2="92308" y2="70435"/>
                        <a14:backgroundMark x1="95680" y1="59979" x2="95205" y2="64915"/>
                        <a14:backgroundMark x1="95205" y1="65605" x2="96575" y2="67357"/>
                        <a14:backgroundMark x1="96207" y1="62739" x2="93678" y2="69586"/>
                      </a14:backgroundRemoval>
                    </a14:imgEffect>
                  </a14:imgLayer>
                </a14:imgProps>
              </a:ext>
              <a:ext uri="{28A0092B-C50C-407E-A947-70E740481C1C}">
                <a14:useLocalDpi xmlns:a14="http://schemas.microsoft.com/office/drawing/2010/main" val="0"/>
              </a:ext>
            </a:extLst>
          </a:blip>
          <a:stretch>
            <a:fillRect/>
          </a:stretch>
        </p:blipFill>
        <p:spPr>
          <a:xfrm>
            <a:off x="108155" y="0"/>
            <a:ext cx="609479" cy="604984"/>
          </a:xfrm>
          <a:prstGeom prst="rect">
            <a:avLst/>
          </a:prstGeom>
        </p:spPr>
      </p:pic>
      <p:sp>
        <p:nvSpPr>
          <p:cNvPr id="10" name="Textfeld 9">
            <a:extLst>
              <a:ext uri="{FF2B5EF4-FFF2-40B4-BE49-F238E27FC236}">
                <a16:creationId xmlns:a16="http://schemas.microsoft.com/office/drawing/2014/main" id="{0E0AB82C-51FF-2E29-AE0C-D279FCB87E43}"/>
              </a:ext>
            </a:extLst>
          </p:cNvPr>
          <p:cNvSpPr txBox="1"/>
          <p:nvPr/>
        </p:nvSpPr>
        <p:spPr>
          <a:xfrm>
            <a:off x="693968" y="860567"/>
            <a:ext cx="10805651" cy="461665"/>
          </a:xfrm>
          <a:prstGeom prst="rect">
            <a:avLst/>
          </a:prstGeom>
          <a:noFill/>
        </p:spPr>
        <p:txBody>
          <a:bodyPr wrap="square" rtlCol="0">
            <a:spAutoFit/>
          </a:bodyPr>
          <a:lstStyle/>
          <a:p>
            <a:pPr marL="110160">
              <a:spcBef>
                <a:spcPts val="1417"/>
              </a:spcBef>
              <a:buClr>
                <a:srgbClr val="000000"/>
              </a:buClr>
              <a:buSzPct val="45000"/>
            </a:pPr>
            <a:r>
              <a:rPr lang="de-DE" sz="2400" b="1" u="sng" spc="-1" dirty="0"/>
              <a:t>„Lernort Natur“</a:t>
            </a:r>
          </a:p>
        </p:txBody>
      </p:sp>
      <p:sp>
        <p:nvSpPr>
          <p:cNvPr id="8" name="Textfeld 7">
            <a:extLst>
              <a:ext uri="{FF2B5EF4-FFF2-40B4-BE49-F238E27FC236}">
                <a16:creationId xmlns:a16="http://schemas.microsoft.com/office/drawing/2014/main" id="{5D3FA36E-316E-C461-13B6-6B8E3DE3EA4B}"/>
              </a:ext>
            </a:extLst>
          </p:cNvPr>
          <p:cNvSpPr txBox="1"/>
          <p:nvPr/>
        </p:nvSpPr>
        <p:spPr>
          <a:xfrm>
            <a:off x="717634" y="1720645"/>
            <a:ext cx="10781985" cy="5068054"/>
          </a:xfrm>
          <a:prstGeom prst="rect">
            <a:avLst/>
          </a:prstGeom>
          <a:noFill/>
        </p:spPr>
        <p:txBody>
          <a:bodyPr wrap="square" rtlCol="0">
            <a:spAutoFit/>
          </a:bodyPr>
          <a:lstStyle/>
          <a:p>
            <a:pPr marL="110160">
              <a:spcBef>
                <a:spcPts val="1417"/>
              </a:spcBef>
              <a:buClr>
                <a:srgbClr val="000000"/>
              </a:buClr>
              <a:buSzPct val="45000"/>
            </a:pPr>
            <a:r>
              <a:rPr lang="de-DE" sz="2000" spc="-1" dirty="0"/>
              <a:t>Weitere Aktive Wg. in Sachen „Lernort Natur“ waren:</a:t>
            </a:r>
          </a:p>
          <a:p>
            <a:pPr marL="110160">
              <a:spcBef>
                <a:spcPts val="1417"/>
              </a:spcBef>
              <a:buClr>
                <a:srgbClr val="000000"/>
              </a:buClr>
              <a:buSzPct val="45000"/>
            </a:pPr>
            <a:r>
              <a:rPr lang="de-DE" sz="2000" b="1" spc="-1" dirty="0"/>
              <a:t>Michael Saß, Ronald Fehling, Cosima und </a:t>
            </a:r>
            <a:r>
              <a:rPr lang="de-DE" sz="2000" b="1" spc="-1" dirty="0" err="1"/>
              <a:t>Ecky</a:t>
            </a:r>
            <a:r>
              <a:rPr lang="de-DE" sz="2000" b="1" spc="-1" dirty="0"/>
              <a:t> Lüdemann, Björn Tornow, </a:t>
            </a:r>
          </a:p>
          <a:p>
            <a:pPr marL="110160">
              <a:spcBef>
                <a:spcPts val="1417"/>
              </a:spcBef>
              <a:buClr>
                <a:srgbClr val="000000"/>
              </a:buClr>
              <a:buSzPct val="45000"/>
            </a:pPr>
            <a:r>
              <a:rPr lang="de-DE" sz="2000" b="1" spc="-1" dirty="0"/>
              <a:t>Antje </a:t>
            </a:r>
            <a:r>
              <a:rPr lang="de-DE" sz="2000" b="1" spc="-1" dirty="0" err="1"/>
              <a:t>Wulke</a:t>
            </a:r>
            <a:r>
              <a:rPr lang="de-DE" sz="2000" b="1" spc="-1" dirty="0"/>
              <a:t>, Sophie Kind und Familie van Reekum</a:t>
            </a:r>
          </a:p>
          <a:p>
            <a:pPr marL="110160">
              <a:spcBef>
                <a:spcPts val="1417"/>
              </a:spcBef>
              <a:buClr>
                <a:srgbClr val="000000"/>
              </a:buClr>
              <a:buSzPct val="45000"/>
            </a:pPr>
            <a:r>
              <a:rPr lang="de-DE" sz="2000" spc="-1" dirty="0"/>
              <a:t> </a:t>
            </a:r>
          </a:p>
          <a:p>
            <a:pPr marL="110160">
              <a:lnSpc>
                <a:spcPct val="100000"/>
              </a:lnSpc>
              <a:spcBef>
                <a:spcPts val="1417"/>
              </a:spcBef>
              <a:buClr>
                <a:srgbClr val="000000"/>
              </a:buClr>
              <a:buSzPct val="45000"/>
            </a:pPr>
            <a:r>
              <a:rPr lang="de-DE" sz="2000" spc="-1" dirty="0"/>
              <a:t>Bisher konnten wir das Lernort Natur Mobil des LJV und den Lernort Natur Anhänger vom </a:t>
            </a:r>
            <a:r>
              <a:rPr lang="de-DE" sz="2000" b="1" spc="-1" dirty="0"/>
              <a:t>JV Barnim </a:t>
            </a:r>
            <a:r>
              <a:rPr lang="de-DE" sz="2000" spc="-1" dirty="0"/>
              <a:t>für unsere Zwecke nutzen.</a:t>
            </a:r>
          </a:p>
          <a:p>
            <a:pPr marL="110160">
              <a:lnSpc>
                <a:spcPct val="100000"/>
              </a:lnSpc>
              <a:spcBef>
                <a:spcPts val="1417"/>
              </a:spcBef>
              <a:buClr>
                <a:srgbClr val="000000"/>
              </a:buClr>
              <a:buSzPct val="45000"/>
            </a:pPr>
            <a:r>
              <a:rPr lang="de-DE" sz="2000" spc="-1" dirty="0"/>
              <a:t>Mit vielen interessierten Bürgern wurde Gespräche in Sachen Jagd, Natur- und Umweltschutz, Artenschutz usw. geführt </a:t>
            </a:r>
          </a:p>
          <a:p>
            <a:pPr marL="110160">
              <a:lnSpc>
                <a:spcPct val="100000"/>
              </a:lnSpc>
              <a:spcBef>
                <a:spcPts val="1417"/>
              </a:spcBef>
              <a:buClr>
                <a:srgbClr val="000000"/>
              </a:buClr>
              <a:buSzPct val="45000"/>
            </a:pPr>
            <a:r>
              <a:rPr lang="de-DE" sz="2800" b="1" spc="-1" dirty="0"/>
              <a:t>Vielen Dank an alle Mitstreiter für die aktive Unterstützung!!</a:t>
            </a:r>
          </a:p>
          <a:p>
            <a:pPr>
              <a:lnSpc>
                <a:spcPct val="100000"/>
              </a:lnSpc>
              <a:spcBef>
                <a:spcPts val="1417"/>
              </a:spcBef>
            </a:pPr>
            <a:r>
              <a:rPr lang="de-DE" sz="2400" spc="-1" dirty="0"/>
              <a:t>  </a:t>
            </a:r>
          </a:p>
          <a:p>
            <a:pPr marL="110160">
              <a:spcBef>
                <a:spcPts val="1417"/>
              </a:spcBef>
              <a:buClr>
                <a:srgbClr val="000000"/>
              </a:buClr>
              <a:buSzPct val="45000"/>
            </a:pPr>
            <a:endParaRPr lang="de-DE" sz="2000" spc="-1" dirty="0"/>
          </a:p>
        </p:txBody>
      </p:sp>
    </p:spTree>
    <p:extLst>
      <p:ext uri="{BB962C8B-B14F-4D97-AF65-F5344CB8AC3E}">
        <p14:creationId xmlns:p14="http://schemas.microsoft.com/office/powerpoint/2010/main" val="267807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E3748E-C795-BDD6-A64E-836EDACC2A39}"/>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1818F6CA-CE42-DAE3-F348-D88A59BB9CF6}"/>
              </a:ext>
            </a:extLst>
          </p:cNvPr>
          <p:cNvSpPr/>
          <p:nvPr/>
        </p:nvSpPr>
        <p:spPr>
          <a:xfrm>
            <a:off x="0" y="0"/>
            <a:ext cx="12193588" cy="6858000"/>
          </a:xfrm>
          <a:prstGeom prst="rect">
            <a:avLst/>
          </a:prstGeom>
          <a:solidFill>
            <a:srgbClr val="EADC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Rechteck 5">
            <a:extLst>
              <a:ext uri="{FF2B5EF4-FFF2-40B4-BE49-F238E27FC236}">
                <a16:creationId xmlns:a16="http://schemas.microsoft.com/office/drawing/2014/main" id="{92513EB3-FC05-5657-A572-CF3B3C088349}"/>
              </a:ext>
            </a:extLst>
          </p:cNvPr>
          <p:cNvSpPr/>
          <p:nvPr/>
        </p:nvSpPr>
        <p:spPr>
          <a:xfrm>
            <a:off x="0" y="0"/>
            <a:ext cx="12193588" cy="604984"/>
          </a:xfrm>
          <a:prstGeom prst="rect">
            <a:avLst/>
          </a:prstGeom>
          <a:solidFill>
            <a:schemeClr val="accent6">
              <a:lumMod val="5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 1">
            <a:extLst>
              <a:ext uri="{FF2B5EF4-FFF2-40B4-BE49-F238E27FC236}">
                <a16:creationId xmlns:a16="http://schemas.microsoft.com/office/drawing/2014/main" id="{F5FE5ADE-A120-8CCC-9A63-54739E343F1F}"/>
              </a:ext>
            </a:extLst>
          </p:cNvPr>
          <p:cNvSpPr>
            <a:spLocks noGrp="1"/>
          </p:cNvSpPr>
          <p:nvPr>
            <p:ph type="title"/>
          </p:nvPr>
        </p:nvSpPr>
        <p:spPr>
          <a:xfrm>
            <a:off x="89284" y="140260"/>
            <a:ext cx="11700386" cy="324464"/>
          </a:xfrm>
        </p:spPr>
        <p:txBody>
          <a:bodyPr/>
          <a:lstStyle/>
          <a:p>
            <a:pPr algn="ctr"/>
            <a:r>
              <a:rPr lang="de-DE" sz="2000" spc="-1" dirty="0">
                <a:solidFill>
                  <a:schemeClr val="bg1"/>
                </a:solidFill>
                <a:latin typeface="Calibri Light"/>
                <a:ea typeface="DejaVu Sans"/>
              </a:rPr>
              <a:t>J</a:t>
            </a:r>
            <a:r>
              <a:rPr lang="de-DE" sz="2000" b="1" strike="noStrike" spc="-1" dirty="0">
                <a:solidFill>
                  <a:schemeClr val="bg1"/>
                </a:solidFill>
                <a:latin typeface="Calibri Light"/>
                <a:ea typeface="DejaVu Sans"/>
              </a:rPr>
              <a:t>agdverband  Altkreis Seelow e.V. Mitgliederversammlung 15.03.2025</a:t>
            </a:r>
            <a:endParaRPr lang="de-DE" sz="2000" dirty="0">
              <a:solidFill>
                <a:schemeClr val="bg1"/>
              </a:solidFill>
            </a:endParaRPr>
          </a:p>
        </p:txBody>
      </p:sp>
      <p:sp>
        <p:nvSpPr>
          <p:cNvPr id="3" name="Untertitel 2">
            <a:extLst>
              <a:ext uri="{FF2B5EF4-FFF2-40B4-BE49-F238E27FC236}">
                <a16:creationId xmlns:a16="http://schemas.microsoft.com/office/drawing/2014/main" id="{086F8B0A-C30E-D957-C699-068CA305CD17}"/>
              </a:ext>
            </a:extLst>
          </p:cNvPr>
          <p:cNvSpPr>
            <a:spLocks noGrp="1"/>
          </p:cNvSpPr>
          <p:nvPr>
            <p:ph type="subTitle"/>
          </p:nvPr>
        </p:nvSpPr>
        <p:spPr>
          <a:xfrm>
            <a:off x="609479" y="1445342"/>
            <a:ext cx="11090907" cy="5284838"/>
          </a:xfrm>
        </p:spPr>
        <p:txBody>
          <a:bodyPr/>
          <a:lstStyle/>
          <a:p>
            <a:pPr marL="110160">
              <a:lnSpc>
                <a:spcPct val="100000"/>
              </a:lnSpc>
              <a:spcBef>
                <a:spcPts val="1417"/>
              </a:spcBef>
              <a:buClr>
                <a:srgbClr val="000000"/>
              </a:buClr>
              <a:buSzPct val="45000"/>
            </a:pPr>
            <a:endParaRPr lang="de-DE" sz="2400" b="0" strike="noStrike" spc="-1" dirty="0">
              <a:latin typeface="Arial"/>
            </a:endParaRPr>
          </a:p>
          <a:p>
            <a:pPr>
              <a:lnSpc>
                <a:spcPct val="100000"/>
              </a:lnSpc>
              <a:spcBef>
                <a:spcPts val="1417"/>
              </a:spcBef>
            </a:pPr>
            <a:endParaRPr lang="de-DE" sz="2800" b="0" strike="noStrike" spc="-1" dirty="0">
              <a:latin typeface="Arial"/>
            </a:endParaRPr>
          </a:p>
        </p:txBody>
      </p:sp>
      <p:pic>
        <p:nvPicPr>
          <p:cNvPr id="5" name="Grafik 4" descr="Ein Bild, das Text, Logo, Emblem, Symbol enthält.">
            <a:extLst>
              <a:ext uri="{FF2B5EF4-FFF2-40B4-BE49-F238E27FC236}">
                <a16:creationId xmlns:a16="http://schemas.microsoft.com/office/drawing/2014/main" id="{8F9DAABD-A79B-9081-A4D3-774FFA12271E}"/>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5202" b="94055" l="6639" r="94626">
                        <a14:foregroundMark x1="63593" y1="67357" x2="63593" y2="67357"/>
                        <a14:foregroundMark x1="59852" y1="59448" x2="59852" y2="59448"/>
                        <a14:foregroundMark x1="45416" y1="43206" x2="40832" y2="57378"/>
                        <a14:foregroundMark x1="40832" y1="57378" x2="54795" y2="65393"/>
                        <a14:foregroundMark x1="54795" y1="65393" x2="62065" y2="57590"/>
                        <a14:foregroundMark x1="62065" y1="57590" x2="61538" y2="54989"/>
                        <a14:foregroundMark x1="43203" y1="27282" x2="28082" y2="34130"/>
                        <a14:foregroundMark x1="28082" y1="34130" x2="24974" y2="61783"/>
                        <a14:foregroundMark x1="24974" y1="61783" x2="57587" y2="76168"/>
                        <a14:foregroundMark x1="57587" y1="76168" x2="91904" y2="67872"/>
                        <a14:foregroundMark x1="95061" y1="58195" x2="94626" y2="50743"/>
                        <a14:foregroundMark x1="94626" y1="50743" x2="82086" y2="24522"/>
                        <a14:foregroundMark x1="23973" y1="13907" x2="17439" y2="19268"/>
                        <a14:foregroundMark x1="17439" y1="19268" x2="11117" y2="32378"/>
                        <a14:foregroundMark x1="11117" y1="32378" x2="10537" y2="47665"/>
                        <a14:foregroundMark x1="10537" y1="47665" x2="19336" y2="69108"/>
                        <a14:foregroundMark x1="19336" y1="69108" x2="51633" y2="79140"/>
                        <a14:foregroundMark x1="51633" y1="79140" x2="78188" y2="61730"/>
                        <a14:foregroundMark x1="78188" y1="61730" x2="85458" y2="40605"/>
                        <a14:foregroundMark x1="85458" y1="40605" x2="68809" y2="21815"/>
                        <a14:foregroundMark x1="68809" y1="21815" x2="48209" y2="16985"/>
                        <a14:foregroundMark x1="48209" y1="16985" x2="29663" y2="21656"/>
                        <a14:foregroundMark x1="29663" y1="21656" x2="25342" y2="25902"/>
                        <a14:foregroundMark x1="12750" y1="26592" x2="4558" y2="43200"/>
                        <a14:foregroundMark x1="4949" y1="46341" x2="9484" y2="65499"/>
                        <a14:foregroundMark x1="9484" y1="65499" x2="15595" y2="76645"/>
                        <a14:foregroundMark x1="15595" y1="76645" x2="44731" y2="88482"/>
                        <a14:foregroundMark x1="44731" y1="88482" x2="54531" y2="87951"/>
                        <a14:foregroundMark x1="54531" y1="87951" x2="78451" y2="73142"/>
                        <a14:foregroundMark x1="78451" y1="73142" x2="85564" y2="51433"/>
                        <a14:foregroundMark x1="85564" y1="51433" x2="84879" y2="29883"/>
                        <a14:foregroundMark x1="84879" y1="29883" x2="83456" y2="25902"/>
                        <a14:foregroundMark x1="21075" y1="82590" x2="35142" y2="91932"/>
                        <a14:foregroundMark x1="35142" y1="91932" x2="44626" y2="91985"/>
                        <a14:foregroundMark x1="44626" y1="91985" x2="66649" y2="88747"/>
                        <a14:foregroundMark x1="66649" y1="88747" x2="85564" y2="76327"/>
                        <a14:foregroundMark x1="85564" y1="76327" x2="89094" y2="71125"/>
                        <a14:foregroundMark x1="54900" y1="94214" x2="47418" y2="92675"/>
                        <a14:foregroundMark x1="5479" y1="54989" x2="6639" y2="45170"/>
                        <a14:foregroundMark x1="6639" y1="45170" x2="25184" y2="18896"/>
                        <a14:foregroundMark x1="36038" y1="9820" x2="58535" y2="7590"/>
                        <a14:foregroundMark x1="58535" y1="7590" x2="68493" y2="9130"/>
                        <a14:foregroundMark x1="68493" y1="9130" x2="68704" y2="9448"/>
                        <a14:foregroundMark x1="55427" y1="5202" x2="55427" y2="5202"/>
                        <a14:foregroundMark x1="54900" y1="5361" x2="52371" y2="5361"/>
                        <a14:foregroundMark x1="52371" y1="5361" x2="52371" y2="5361"/>
                        <a14:foregroundMark x1="52371" y1="5361" x2="52371" y2="5361"/>
                        <a14:foregroundMark x1="52371" y1="5361" x2="52371" y2="5361"/>
                        <a14:backgroundMark x1="4584" y1="43206" x2="3952" y2="46125"/>
                        <a14:backgroundMark x1="95890" y1="58439" x2="92308" y2="70435"/>
                        <a14:backgroundMark x1="95680" y1="59979" x2="95205" y2="64915"/>
                        <a14:backgroundMark x1="95205" y1="65605" x2="96575" y2="67357"/>
                        <a14:backgroundMark x1="96207" y1="62739" x2="93678" y2="69586"/>
                      </a14:backgroundRemoval>
                    </a14:imgEffect>
                  </a14:imgLayer>
                </a14:imgProps>
              </a:ext>
              <a:ext uri="{28A0092B-C50C-407E-A947-70E740481C1C}">
                <a14:useLocalDpi xmlns:a14="http://schemas.microsoft.com/office/drawing/2010/main" val="0"/>
              </a:ext>
            </a:extLst>
          </a:blip>
          <a:stretch>
            <a:fillRect/>
          </a:stretch>
        </p:blipFill>
        <p:spPr>
          <a:xfrm>
            <a:off x="108155" y="0"/>
            <a:ext cx="609479" cy="604984"/>
          </a:xfrm>
          <a:prstGeom prst="rect">
            <a:avLst/>
          </a:prstGeom>
        </p:spPr>
      </p:pic>
      <p:sp>
        <p:nvSpPr>
          <p:cNvPr id="10" name="Textfeld 9">
            <a:extLst>
              <a:ext uri="{FF2B5EF4-FFF2-40B4-BE49-F238E27FC236}">
                <a16:creationId xmlns:a16="http://schemas.microsoft.com/office/drawing/2014/main" id="{10B3291B-2EDE-6AD4-1642-B33BB667498E}"/>
              </a:ext>
            </a:extLst>
          </p:cNvPr>
          <p:cNvSpPr txBox="1"/>
          <p:nvPr/>
        </p:nvSpPr>
        <p:spPr>
          <a:xfrm>
            <a:off x="693968" y="860567"/>
            <a:ext cx="10805651" cy="461665"/>
          </a:xfrm>
          <a:prstGeom prst="rect">
            <a:avLst/>
          </a:prstGeom>
          <a:noFill/>
        </p:spPr>
        <p:txBody>
          <a:bodyPr wrap="square" rtlCol="0">
            <a:spAutoFit/>
          </a:bodyPr>
          <a:lstStyle/>
          <a:p>
            <a:pPr marL="110160">
              <a:spcBef>
                <a:spcPts val="1417"/>
              </a:spcBef>
              <a:buClr>
                <a:srgbClr val="000000"/>
              </a:buClr>
              <a:buSzPct val="45000"/>
            </a:pPr>
            <a:r>
              <a:rPr lang="de-DE" sz="2400" b="1" u="sng" spc="-1" dirty="0"/>
              <a:t>Das Lernort Natur Mobil für den Landkreis Märkisch Oderland</a:t>
            </a:r>
          </a:p>
        </p:txBody>
      </p:sp>
      <p:sp>
        <p:nvSpPr>
          <p:cNvPr id="8" name="Textfeld 7">
            <a:extLst>
              <a:ext uri="{FF2B5EF4-FFF2-40B4-BE49-F238E27FC236}">
                <a16:creationId xmlns:a16="http://schemas.microsoft.com/office/drawing/2014/main" id="{B7AB301F-3655-3073-3432-16865C0EE1ED}"/>
              </a:ext>
            </a:extLst>
          </p:cNvPr>
          <p:cNvSpPr txBox="1"/>
          <p:nvPr/>
        </p:nvSpPr>
        <p:spPr>
          <a:xfrm>
            <a:off x="717634" y="1720645"/>
            <a:ext cx="10781985" cy="3949799"/>
          </a:xfrm>
          <a:prstGeom prst="rect">
            <a:avLst/>
          </a:prstGeom>
          <a:noFill/>
        </p:spPr>
        <p:txBody>
          <a:bodyPr wrap="square" rtlCol="0">
            <a:spAutoFit/>
          </a:bodyPr>
          <a:lstStyle/>
          <a:p>
            <a:pPr marL="110160">
              <a:spcBef>
                <a:spcPts val="1417"/>
              </a:spcBef>
              <a:buClr>
                <a:srgbClr val="000000"/>
              </a:buClr>
              <a:buSzPct val="45000"/>
            </a:pPr>
            <a:r>
              <a:rPr lang="de-DE" sz="2800" spc="-1" dirty="0"/>
              <a:t>Ein </a:t>
            </a:r>
            <a:r>
              <a:rPr lang="de-DE" sz="2800" b="1" spc="-1" dirty="0"/>
              <a:t>herzliches Dankeschön</a:t>
            </a:r>
            <a:r>
              <a:rPr lang="de-DE" sz="2800" spc="-1" dirty="0"/>
              <a:t> an den </a:t>
            </a:r>
            <a:r>
              <a:rPr lang="de-DE" sz="2800" b="1" spc="-1" dirty="0"/>
              <a:t>Jagdverband MOL </a:t>
            </a:r>
            <a:r>
              <a:rPr lang="de-DE" sz="2800" spc="-1" dirty="0"/>
              <a:t>und an den </a:t>
            </a:r>
            <a:r>
              <a:rPr lang="de-DE" sz="2800" b="1" spc="-1" dirty="0"/>
              <a:t>LJV Brandenburg</a:t>
            </a:r>
          </a:p>
          <a:p>
            <a:pPr marL="110160">
              <a:spcBef>
                <a:spcPts val="1417"/>
              </a:spcBef>
              <a:buClr>
                <a:srgbClr val="000000"/>
              </a:buClr>
              <a:buSzPct val="45000"/>
            </a:pPr>
            <a:r>
              <a:rPr lang="de-DE" sz="2400" spc="-1" dirty="0"/>
              <a:t>Lutz Hackert und seine Mannschaft haben sich bemüht, auch für </a:t>
            </a:r>
            <a:r>
              <a:rPr lang="de-DE" sz="2400" b="1" spc="-1" dirty="0"/>
              <a:t>unseren Landkreis</a:t>
            </a:r>
            <a:r>
              <a:rPr lang="de-DE" sz="2400" spc="-1" dirty="0"/>
              <a:t> einen </a:t>
            </a:r>
            <a:r>
              <a:rPr lang="de-DE" sz="2400" b="1" spc="-1" dirty="0"/>
              <a:t>Lernort Natur Anhänger </a:t>
            </a:r>
            <a:r>
              <a:rPr lang="de-DE" sz="2400" spc="-1" dirty="0"/>
              <a:t>vom LJV zu erhalten</a:t>
            </a:r>
          </a:p>
          <a:p>
            <a:pPr marL="110160">
              <a:spcBef>
                <a:spcPts val="1417"/>
              </a:spcBef>
              <a:buClr>
                <a:srgbClr val="000000"/>
              </a:buClr>
              <a:buSzPct val="45000"/>
            </a:pPr>
            <a:endParaRPr lang="de-DE" sz="2400" spc="-1" dirty="0"/>
          </a:p>
          <a:p>
            <a:pPr marL="110160">
              <a:spcBef>
                <a:spcPts val="1417"/>
              </a:spcBef>
              <a:buClr>
                <a:srgbClr val="000000"/>
              </a:buClr>
              <a:buSzPct val="45000"/>
            </a:pPr>
            <a:r>
              <a:rPr lang="de-DE" sz="2400" spc="-1" dirty="0"/>
              <a:t>Auch durch die Initiative von Lutz Hackert wurden mit </a:t>
            </a:r>
            <a:r>
              <a:rPr lang="de-DE" sz="2400" b="1" spc="-1" dirty="0"/>
              <a:t>Fördermitteln aus der </a:t>
            </a:r>
            <a:r>
              <a:rPr lang="de-DE" sz="2400" b="1" spc="-1" dirty="0" err="1"/>
              <a:t>Jagdgabe</a:t>
            </a:r>
            <a:r>
              <a:rPr lang="de-DE" sz="2400" spc="-1" dirty="0"/>
              <a:t> der Anhänger umfangreich bestückt und </a:t>
            </a:r>
            <a:r>
              <a:rPr lang="de-DE" sz="2400" b="1" spc="-1" dirty="0"/>
              <a:t>ist jetzt einsatzbereit</a:t>
            </a:r>
          </a:p>
          <a:p>
            <a:pPr marL="110160">
              <a:spcBef>
                <a:spcPts val="1417"/>
              </a:spcBef>
              <a:buClr>
                <a:srgbClr val="000000"/>
              </a:buClr>
              <a:buSzPct val="45000"/>
            </a:pPr>
            <a:endParaRPr lang="de-DE" sz="2800" spc="-1" dirty="0"/>
          </a:p>
        </p:txBody>
      </p:sp>
    </p:spTree>
    <p:extLst>
      <p:ext uri="{BB962C8B-B14F-4D97-AF65-F5344CB8AC3E}">
        <p14:creationId xmlns:p14="http://schemas.microsoft.com/office/powerpoint/2010/main" val="11371447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9957DB-A128-D9F5-64ED-DF43CA80EB6A}"/>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4A0FC8EE-053C-4CA1-FBA9-F924F3A9D232}"/>
              </a:ext>
            </a:extLst>
          </p:cNvPr>
          <p:cNvSpPr/>
          <p:nvPr/>
        </p:nvSpPr>
        <p:spPr>
          <a:xfrm>
            <a:off x="0" y="0"/>
            <a:ext cx="12193588" cy="6858000"/>
          </a:xfrm>
          <a:prstGeom prst="rect">
            <a:avLst/>
          </a:prstGeom>
          <a:solidFill>
            <a:srgbClr val="EADC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Rechteck 5">
            <a:extLst>
              <a:ext uri="{FF2B5EF4-FFF2-40B4-BE49-F238E27FC236}">
                <a16:creationId xmlns:a16="http://schemas.microsoft.com/office/drawing/2014/main" id="{A487F552-CE55-2571-7540-A22171F7FA4D}"/>
              </a:ext>
            </a:extLst>
          </p:cNvPr>
          <p:cNvSpPr/>
          <p:nvPr/>
        </p:nvSpPr>
        <p:spPr>
          <a:xfrm>
            <a:off x="0" y="0"/>
            <a:ext cx="12193588" cy="604984"/>
          </a:xfrm>
          <a:prstGeom prst="rect">
            <a:avLst/>
          </a:prstGeom>
          <a:solidFill>
            <a:schemeClr val="accent6">
              <a:lumMod val="5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 1">
            <a:extLst>
              <a:ext uri="{FF2B5EF4-FFF2-40B4-BE49-F238E27FC236}">
                <a16:creationId xmlns:a16="http://schemas.microsoft.com/office/drawing/2014/main" id="{4390DF7A-D1F4-46A3-E008-8F0CDF2202B6}"/>
              </a:ext>
            </a:extLst>
          </p:cNvPr>
          <p:cNvSpPr>
            <a:spLocks noGrp="1"/>
          </p:cNvSpPr>
          <p:nvPr>
            <p:ph type="title"/>
          </p:nvPr>
        </p:nvSpPr>
        <p:spPr>
          <a:xfrm>
            <a:off x="89284" y="140260"/>
            <a:ext cx="11700386" cy="324464"/>
          </a:xfrm>
        </p:spPr>
        <p:txBody>
          <a:bodyPr/>
          <a:lstStyle/>
          <a:p>
            <a:pPr algn="ctr"/>
            <a:r>
              <a:rPr lang="de-DE" sz="2000" spc="-1" dirty="0">
                <a:solidFill>
                  <a:schemeClr val="bg1"/>
                </a:solidFill>
                <a:latin typeface="Calibri Light"/>
                <a:ea typeface="DejaVu Sans"/>
              </a:rPr>
              <a:t>J</a:t>
            </a:r>
            <a:r>
              <a:rPr lang="de-DE" sz="2000" b="1" strike="noStrike" spc="-1" dirty="0">
                <a:solidFill>
                  <a:schemeClr val="bg1"/>
                </a:solidFill>
                <a:latin typeface="Calibri Light"/>
                <a:ea typeface="DejaVu Sans"/>
              </a:rPr>
              <a:t>agdverband  Altkreis Seelow e.V. Mitgliederversammlung 15.03.2025</a:t>
            </a:r>
            <a:endParaRPr lang="de-DE" sz="2000" dirty="0">
              <a:solidFill>
                <a:schemeClr val="bg1"/>
              </a:solidFill>
            </a:endParaRPr>
          </a:p>
        </p:txBody>
      </p:sp>
      <p:sp>
        <p:nvSpPr>
          <p:cNvPr id="3" name="Untertitel 2">
            <a:extLst>
              <a:ext uri="{FF2B5EF4-FFF2-40B4-BE49-F238E27FC236}">
                <a16:creationId xmlns:a16="http://schemas.microsoft.com/office/drawing/2014/main" id="{841860F7-7062-F5D4-938E-A0C46AB8DFB4}"/>
              </a:ext>
            </a:extLst>
          </p:cNvPr>
          <p:cNvSpPr>
            <a:spLocks noGrp="1"/>
          </p:cNvSpPr>
          <p:nvPr>
            <p:ph type="subTitle"/>
          </p:nvPr>
        </p:nvSpPr>
        <p:spPr>
          <a:xfrm>
            <a:off x="609479" y="1445342"/>
            <a:ext cx="11090907" cy="5284838"/>
          </a:xfrm>
        </p:spPr>
        <p:txBody>
          <a:bodyPr/>
          <a:lstStyle/>
          <a:p>
            <a:pPr marL="110160">
              <a:lnSpc>
                <a:spcPct val="100000"/>
              </a:lnSpc>
              <a:spcBef>
                <a:spcPts val="1417"/>
              </a:spcBef>
              <a:buClr>
                <a:srgbClr val="000000"/>
              </a:buClr>
              <a:buSzPct val="45000"/>
            </a:pPr>
            <a:endParaRPr lang="de-DE" sz="2400" b="0" strike="noStrike" spc="-1" dirty="0">
              <a:latin typeface="Arial"/>
            </a:endParaRPr>
          </a:p>
          <a:p>
            <a:pPr>
              <a:lnSpc>
                <a:spcPct val="100000"/>
              </a:lnSpc>
              <a:spcBef>
                <a:spcPts val="1417"/>
              </a:spcBef>
            </a:pPr>
            <a:endParaRPr lang="de-DE" sz="2800" b="0" strike="noStrike" spc="-1" dirty="0">
              <a:latin typeface="Arial"/>
            </a:endParaRPr>
          </a:p>
        </p:txBody>
      </p:sp>
      <p:pic>
        <p:nvPicPr>
          <p:cNvPr id="5" name="Grafik 4" descr="Ein Bild, das Text, Logo, Emblem, Symbol enthält.">
            <a:extLst>
              <a:ext uri="{FF2B5EF4-FFF2-40B4-BE49-F238E27FC236}">
                <a16:creationId xmlns:a16="http://schemas.microsoft.com/office/drawing/2014/main" id="{DA61F48D-7DD1-F2D8-5E8E-9F8128DCB805}"/>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5202" b="94055" l="6639" r="94626">
                        <a14:foregroundMark x1="63593" y1="67357" x2="63593" y2="67357"/>
                        <a14:foregroundMark x1="59852" y1="59448" x2="59852" y2="59448"/>
                        <a14:foregroundMark x1="45416" y1="43206" x2="40832" y2="57378"/>
                        <a14:foregroundMark x1="40832" y1="57378" x2="54795" y2="65393"/>
                        <a14:foregroundMark x1="54795" y1="65393" x2="62065" y2="57590"/>
                        <a14:foregroundMark x1="62065" y1="57590" x2="61538" y2="54989"/>
                        <a14:foregroundMark x1="43203" y1="27282" x2="28082" y2="34130"/>
                        <a14:foregroundMark x1="28082" y1="34130" x2="24974" y2="61783"/>
                        <a14:foregroundMark x1="24974" y1="61783" x2="57587" y2="76168"/>
                        <a14:foregroundMark x1="57587" y1="76168" x2="91904" y2="67872"/>
                        <a14:foregroundMark x1="95061" y1="58195" x2="94626" y2="50743"/>
                        <a14:foregroundMark x1="94626" y1="50743" x2="82086" y2="24522"/>
                        <a14:foregroundMark x1="23973" y1="13907" x2="17439" y2="19268"/>
                        <a14:foregroundMark x1="17439" y1="19268" x2="11117" y2="32378"/>
                        <a14:foregroundMark x1="11117" y1="32378" x2="10537" y2="47665"/>
                        <a14:foregroundMark x1="10537" y1="47665" x2="19336" y2="69108"/>
                        <a14:foregroundMark x1="19336" y1="69108" x2="51633" y2="79140"/>
                        <a14:foregroundMark x1="51633" y1="79140" x2="78188" y2="61730"/>
                        <a14:foregroundMark x1="78188" y1="61730" x2="85458" y2="40605"/>
                        <a14:foregroundMark x1="85458" y1="40605" x2="68809" y2="21815"/>
                        <a14:foregroundMark x1="68809" y1="21815" x2="48209" y2="16985"/>
                        <a14:foregroundMark x1="48209" y1="16985" x2="29663" y2="21656"/>
                        <a14:foregroundMark x1="29663" y1="21656" x2="25342" y2="25902"/>
                        <a14:foregroundMark x1="12750" y1="26592" x2="4558" y2="43200"/>
                        <a14:foregroundMark x1="4949" y1="46341" x2="9484" y2="65499"/>
                        <a14:foregroundMark x1="9484" y1="65499" x2="15595" y2="76645"/>
                        <a14:foregroundMark x1="15595" y1="76645" x2="44731" y2="88482"/>
                        <a14:foregroundMark x1="44731" y1="88482" x2="54531" y2="87951"/>
                        <a14:foregroundMark x1="54531" y1="87951" x2="78451" y2="73142"/>
                        <a14:foregroundMark x1="78451" y1="73142" x2="85564" y2="51433"/>
                        <a14:foregroundMark x1="85564" y1="51433" x2="84879" y2="29883"/>
                        <a14:foregroundMark x1="84879" y1="29883" x2="83456" y2="25902"/>
                        <a14:foregroundMark x1="21075" y1="82590" x2="35142" y2="91932"/>
                        <a14:foregroundMark x1="35142" y1="91932" x2="44626" y2="91985"/>
                        <a14:foregroundMark x1="44626" y1="91985" x2="66649" y2="88747"/>
                        <a14:foregroundMark x1="66649" y1="88747" x2="85564" y2="76327"/>
                        <a14:foregroundMark x1="85564" y1="76327" x2="89094" y2="71125"/>
                        <a14:foregroundMark x1="54900" y1="94214" x2="47418" y2="92675"/>
                        <a14:foregroundMark x1="5479" y1="54989" x2="6639" y2="45170"/>
                        <a14:foregroundMark x1="6639" y1="45170" x2="25184" y2="18896"/>
                        <a14:foregroundMark x1="36038" y1="9820" x2="58535" y2="7590"/>
                        <a14:foregroundMark x1="58535" y1="7590" x2="68493" y2="9130"/>
                        <a14:foregroundMark x1="68493" y1="9130" x2="68704" y2="9448"/>
                        <a14:foregroundMark x1="55427" y1="5202" x2="55427" y2="5202"/>
                        <a14:foregroundMark x1="54900" y1="5361" x2="52371" y2="5361"/>
                        <a14:foregroundMark x1="52371" y1="5361" x2="52371" y2="5361"/>
                        <a14:foregroundMark x1="52371" y1="5361" x2="52371" y2="5361"/>
                        <a14:foregroundMark x1="52371" y1="5361" x2="52371" y2="5361"/>
                        <a14:backgroundMark x1="4584" y1="43206" x2="3952" y2="46125"/>
                        <a14:backgroundMark x1="95890" y1="58439" x2="92308" y2="70435"/>
                        <a14:backgroundMark x1="95680" y1="59979" x2="95205" y2="64915"/>
                        <a14:backgroundMark x1="95205" y1="65605" x2="96575" y2="67357"/>
                        <a14:backgroundMark x1="96207" y1="62739" x2="93678" y2="69586"/>
                      </a14:backgroundRemoval>
                    </a14:imgEffect>
                  </a14:imgLayer>
                </a14:imgProps>
              </a:ext>
              <a:ext uri="{28A0092B-C50C-407E-A947-70E740481C1C}">
                <a14:useLocalDpi xmlns:a14="http://schemas.microsoft.com/office/drawing/2010/main" val="0"/>
              </a:ext>
            </a:extLst>
          </a:blip>
          <a:stretch>
            <a:fillRect/>
          </a:stretch>
        </p:blipFill>
        <p:spPr>
          <a:xfrm>
            <a:off x="108155" y="0"/>
            <a:ext cx="609479" cy="604984"/>
          </a:xfrm>
          <a:prstGeom prst="rect">
            <a:avLst/>
          </a:prstGeom>
        </p:spPr>
      </p:pic>
      <p:sp>
        <p:nvSpPr>
          <p:cNvPr id="10" name="Textfeld 9">
            <a:extLst>
              <a:ext uri="{FF2B5EF4-FFF2-40B4-BE49-F238E27FC236}">
                <a16:creationId xmlns:a16="http://schemas.microsoft.com/office/drawing/2014/main" id="{43194CB2-C93E-7971-0D58-54A2EB1AFE5C}"/>
              </a:ext>
            </a:extLst>
          </p:cNvPr>
          <p:cNvSpPr txBox="1"/>
          <p:nvPr/>
        </p:nvSpPr>
        <p:spPr>
          <a:xfrm>
            <a:off x="693968" y="860567"/>
            <a:ext cx="10805651" cy="461665"/>
          </a:xfrm>
          <a:prstGeom prst="rect">
            <a:avLst/>
          </a:prstGeom>
          <a:noFill/>
        </p:spPr>
        <p:txBody>
          <a:bodyPr wrap="square" rtlCol="0">
            <a:spAutoFit/>
          </a:bodyPr>
          <a:lstStyle/>
          <a:p>
            <a:pPr marL="110160">
              <a:spcBef>
                <a:spcPts val="1417"/>
              </a:spcBef>
              <a:buClr>
                <a:srgbClr val="000000"/>
              </a:buClr>
              <a:buSzPct val="45000"/>
            </a:pPr>
            <a:r>
              <a:rPr lang="de-DE" sz="2400" b="1" u="sng" spc="-1" dirty="0"/>
              <a:t>Das Lernort Natur Mobil für den Landkreis Märkisch Oderland</a:t>
            </a:r>
          </a:p>
        </p:txBody>
      </p:sp>
      <p:sp>
        <p:nvSpPr>
          <p:cNvPr id="8" name="Textfeld 7">
            <a:extLst>
              <a:ext uri="{FF2B5EF4-FFF2-40B4-BE49-F238E27FC236}">
                <a16:creationId xmlns:a16="http://schemas.microsoft.com/office/drawing/2014/main" id="{094144E0-80E1-56E2-1053-06C6B0141BB7}"/>
              </a:ext>
            </a:extLst>
          </p:cNvPr>
          <p:cNvSpPr txBox="1"/>
          <p:nvPr/>
        </p:nvSpPr>
        <p:spPr>
          <a:xfrm>
            <a:off x="717634" y="1720645"/>
            <a:ext cx="10781985" cy="3949799"/>
          </a:xfrm>
          <a:prstGeom prst="rect">
            <a:avLst/>
          </a:prstGeom>
          <a:noFill/>
        </p:spPr>
        <p:txBody>
          <a:bodyPr wrap="square" rtlCol="0">
            <a:spAutoFit/>
          </a:bodyPr>
          <a:lstStyle/>
          <a:p>
            <a:pPr marL="110160">
              <a:spcBef>
                <a:spcPts val="1417"/>
              </a:spcBef>
              <a:buClr>
                <a:srgbClr val="000000"/>
              </a:buClr>
              <a:buSzPct val="45000"/>
            </a:pPr>
            <a:r>
              <a:rPr lang="de-DE" sz="2800" spc="-1" dirty="0"/>
              <a:t>Ein </a:t>
            </a:r>
            <a:r>
              <a:rPr lang="de-DE" sz="2800" b="1" spc="-1" dirty="0"/>
              <a:t>herzliches Dankeschön</a:t>
            </a:r>
            <a:r>
              <a:rPr lang="de-DE" sz="2800" spc="-1" dirty="0"/>
              <a:t> an den </a:t>
            </a:r>
            <a:r>
              <a:rPr lang="de-DE" sz="2800" b="1" spc="-1" dirty="0"/>
              <a:t>Jagdverband MOL </a:t>
            </a:r>
            <a:r>
              <a:rPr lang="de-DE" sz="2800" spc="-1" dirty="0"/>
              <a:t>und an den </a:t>
            </a:r>
            <a:r>
              <a:rPr lang="de-DE" sz="2800" b="1" spc="-1" dirty="0"/>
              <a:t>LJV Brandenburg</a:t>
            </a:r>
          </a:p>
          <a:p>
            <a:pPr marL="110160">
              <a:spcBef>
                <a:spcPts val="1417"/>
              </a:spcBef>
              <a:buClr>
                <a:srgbClr val="000000"/>
              </a:buClr>
              <a:buSzPct val="45000"/>
            </a:pPr>
            <a:r>
              <a:rPr lang="de-DE" sz="2400" spc="-1" dirty="0"/>
              <a:t>Lutz Hackert und seine Mannschaft haben sich bemüht, auch für </a:t>
            </a:r>
            <a:r>
              <a:rPr lang="de-DE" sz="2400" b="1" spc="-1" dirty="0"/>
              <a:t>unseren Landkreis</a:t>
            </a:r>
            <a:r>
              <a:rPr lang="de-DE" sz="2400" spc="-1" dirty="0"/>
              <a:t> einen </a:t>
            </a:r>
            <a:r>
              <a:rPr lang="de-DE" sz="2400" b="1" spc="-1" dirty="0"/>
              <a:t>Lernort Natur Anhänger </a:t>
            </a:r>
            <a:r>
              <a:rPr lang="de-DE" sz="2400" spc="-1" dirty="0"/>
              <a:t>vom LJV zu erhalten</a:t>
            </a:r>
          </a:p>
          <a:p>
            <a:pPr marL="110160">
              <a:spcBef>
                <a:spcPts val="1417"/>
              </a:spcBef>
              <a:buClr>
                <a:srgbClr val="000000"/>
              </a:buClr>
              <a:buSzPct val="45000"/>
            </a:pPr>
            <a:endParaRPr lang="de-DE" sz="2400" spc="-1" dirty="0"/>
          </a:p>
          <a:p>
            <a:pPr marL="110160">
              <a:spcBef>
                <a:spcPts val="1417"/>
              </a:spcBef>
              <a:buClr>
                <a:srgbClr val="000000"/>
              </a:buClr>
              <a:buSzPct val="45000"/>
            </a:pPr>
            <a:r>
              <a:rPr lang="de-DE" sz="2400" spc="-1" dirty="0"/>
              <a:t>Auch durch die Initiative von Lutz Hackert wurden mit </a:t>
            </a:r>
            <a:r>
              <a:rPr lang="de-DE" sz="2400" b="1" spc="-1" dirty="0"/>
              <a:t>Fördermitteln aus der </a:t>
            </a:r>
            <a:r>
              <a:rPr lang="de-DE" sz="2400" b="1" spc="-1" dirty="0" err="1"/>
              <a:t>Jagdgabe</a:t>
            </a:r>
            <a:r>
              <a:rPr lang="de-DE" sz="2400" spc="-1" dirty="0"/>
              <a:t> der Anhänger umfangreich bestückt und </a:t>
            </a:r>
            <a:r>
              <a:rPr lang="de-DE" sz="2400" b="1" spc="-1" dirty="0"/>
              <a:t>ist jetzt einsatzbereit</a:t>
            </a:r>
          </a:p>
          <a:p>
            <a:pPr marL="110160">
              <a:spcBef>
                <a:spcPts val="1417"/>
              </a:spcBef>
              <a:buClr>
                <a:srgbClr val="000000"/>
              </a:buClr>
              <a:buSzPct val="45000"/>
            </a:pPr>
            <a:endParaRPr lang="de-DE" sz="2800" spc="-1" dirty="0"/>
          </a:p>
        </p:txBody>
      </p:sp>
    </p:spTree>
    <p:extLst>
      <p:ext uri="{BB962C8B-B14F-4D97-AF65-F5344CB8AC3E}">
        <p14:creationId xmlns:p14="http://schemas.microsoft.com/office/powerpoint/2010/main" val="9843785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86EF73-1841-8F47-C243-8C18833557FA}"/>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956C8765-B7B0-78F2-6ABC-808DD269CD1B}"/>
              </a:ext>
            </a:extLst>
          </p:cNvPr>
          <p:cNvSpPr/>
          <p:nvPr/>
        </p:nvSpPr>
        <p:spPr>
          <a:xfrm>
            <a:off x="0" y="0"/>
            <a:ext cx="12193588" cy="6858000"/>
          </a:xfrm>
          <a:prstGeom prst="rect">
            <a:avLst/>
          </a:prstGeom>
          <a:solidFill>
            <a:srgbClr val="EADC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Rechteck 5">
            <a:extLst>
              <a:ext uri="{FF2B5EF4-FFF2-40B4-BE49-F238E27FC236}">
                <a16:creationId xmlns:a16="http://schemas.microsoft.com/office/drawing/2014/main" id="{A556AB7D-0B1A-9D6F-E557-4F8D89175AE2}"/>
              </a:ext>
            </a:extLst>
          </p:cNvPr>
          <p:cNvSpPr/>
          <p:nvPr/>
        </p:nvSpPr>
        <p:spPr>
          <a:xfrm>
            <a:off x="0" y="0"/>
            <a:ext cx="12193588" cy="604984"/>
          </a:xfrm>
          <a:prstGeom prst="rect">
            <a:avLst/>
          </a:prstGeom>
          <a:solidFill>
            <a:schemeClr val="accent6">
              <a:lumMod val="5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 1">
            <a:extLst>
              <a:ext uri="{FF2B5EF4-FFF2-40B4-BE49-F238E27FC236}">
                <a16:creationId xmlns:a16="http://schemas.microsoft.com/office/drawing/2014/main" id="{D84E6016-6621-2E6C-E6C9-1C2682D6D6E7}"/>
              </a:ext>
            </a:extLst>
          </p:cNvPr>
          <p:cNvSpPr>
            <a:spLocks noGrp="1"/>
          </p:cNvSpPr>
          <p:nvPr>
            <p:ph type="title"/>
          </p:nvPr>
        </p:nvSpPr>
        <p:spPr>
          <a:xfrm>
            <a:off x="89284" y="140260"/>
            <a:ext cx="11700386" cy="324464"/>
          </a:xfrm>
        </p:spPr>
        <p:txBody>
          <a:bodyPr/>
          <a:lstStyle/>
          <a:p>
            <a:pPr algn="ctr"/>
            <a:r>
              <a:rPr lang="de-DE" sz="2000" spc="-1" dirty="0">
                <a:solidFill>
                  <a:schemeClr val="bg1"/>
                </a:solidFill>
                <a:latin typeface="Calibri Light"/>
                <a:ea typeface="DejaVu Sans"/>
              </a:rPr>
              <a:t>J</a:t>
            </a:r>
            <a:r>
              <a:rPr lang="de-DE" sz="2000" b="1" strike="noStrike" spc="-1" dirty="0">
                <a:solidFill>
                  <a:schemeClr val="bg1"/>
                </a:solidFill>
                <a:latin typeface="Calibri Light"/>
                <a:ea typeface="DejaVu Sans"/>
              </a:rPr>
              <a:t>agdverband  Altkreis Seelow e.V. Mitgliederversammlung 15.03.2025</a:t>
            </a:r>
            <a:endParaRPr lang="de-DE" sz="2000" dirty="0">
              <a:solidFill>
                <a:schemeClr val="bg1"/>
              </a:solidFill>
            </a:endParaRPr>
          </a:p>
        </p:txBody>
      </p:sp>
      <p:sp>
        <p:nvSpPr>
          <p:cNvPr id="3" name="Untertitel 2">
            <a:extLst>
              <a:ext uri="{FF2B5EF4-FFF2-40B4-BE49-F238E27FC236}">
                <a16:creationId xmlns:a16="http://schemas.microsoft.com/office/drawing/2014/main" id="{6A01010F-14B6-DB8C-0599-44C6CD10199C}"/>
              </a:ext>
            </a:extLst>
          </p:cNvPr>
          <p:cNvSpPr>
            <a:spLocks noGrp="1"/>
          </p:cNvSpPr>
          <p:nvPr>
            <p:ph type="subTitle"/>
          </p:nvPr>
        </p:nvSpPr>
        <p:spPr>
          <a:xfrm>
            <a:off x="609479" y="1445342"/>
            <a:ext cx="11090907" cy="5284838"/>
          </a:xfrm>
        </p:spPr>
        <p:txBody>
          <a:bodyPr/>
          <a:lstStyle/>
          <a:p>
            <a:pPr marL="110160">
              <a:lnSpc>
                <a:spcPct val="100000"/>
              </a:lnSpc>
              <a:spcBef>
                <a:spcPts val="1417"/>
              </a:spcBef>
              <a:buClr>
                <a:srgbClr val="000000"/>
              </a:buClr>
              <a:buSzPct val="45000"/>
            </a:pPr>
            <a:endParaRPr lang="de-DE" sz="2400" b="0" strike="noStrike" spc="-1" dirty="0">
              <a:latin typeface="Arial"/>
            </a:endParaRPr>
          </a:p>
          <a:p>
            <a:pPr>
              <a:lnSpc>
                <a:spcPct val="100000"/>
              </a:lnSpc>
              <a:spcBef>
                <a:spcPts val="1417"/>
              </a:spcBef>
            </a:pPr>
            <a:endParaRPr lang="de-DE" sz="2800" b="0" strike="noStrike" spc="-1" dirty="0">
              <a:latin typeface="Arial"/>
            </a:endParaRPr>
          </a:p>
        </p:txBody>
      </p:sp>
      <p:pic>
        <p:nvPicPr>
          <p:cNvPr id="5" name="Grafik 4" descr="Ein Bild, das Text, Logo, Emblem, Symbol enthält.">
            <a:extLst>
              <a:ext uri="{FF2B5EF4-FFF2-40B4-BE49-F238E27FC236}">
                <a16:creationId xmlns:a16="http://schemas.microsoft.com/office/drawing/2014/main" id="{AF60007D-E96A-A0C8-CFE8-3BF834021E05}"/>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5202" b="94055" l="6639" r="94626">
                        <a14:foregroundMark x1="63593" y1="67357" x2="63593" y2="67357"/>
                        <a14:foregroundMark x1="59852" y1="59448" x2="59852" y2="59448"/>
                        <a14:foregroundMark x1="45416" y1="43206" x2="40832" y2="57378"/>
                        <a14:foregroundMark x1="40832" y1="57378" x2="54795" y2="65393"/>
                        <a14:foregroundMark x1="54795" y1="65393" x2="62065" y2="57590"/>
                        <a14:foregroundMark x1="62065" y1="57590" x2="61538" y2="54989"/>
                        <a14:foregroundMark x1="43203" y1="27282" x2="28082" y2="34130"/>
                        <a14:foregroundMark x1="28082" y1="34130" x2="24974" y2="61783"/>
                        <a14:foregroundMark x1="24974" y1="61783" x2="57587" y2="76168"/>
                        <a14:foregroundMark x1="57587" y1="76168" x2="91904" y2="67872"/>
                        <a14:foregroundMark x1="95061" y1="58195" x2="94626" y2="50743"/>
                        <a14:foregroundMark x1="94626" y1="50743" x2="82086" y2="24522"/>
                        <a14:foregroundMark x1="23973" y1="13907" x2="17439" y2="19268"/>
                        <a14:foregroundMark x1="17439" y1="19268" x2="11117" y2="32378"/>
                        <a14:foregroundMark x1="11117" y1="32378" x2="10537" y2="47665"/>
                        <a14:foregroundMark x1="10537" y1="47665" x2="19336" y2="69108"/>
                        <a14:foregroundMark x1="19336" y1="69108" x2="51633" y2="79140"/>
                        <a14:foregroundMark x1="51633" y1="79140" x2="78188" y2="61730"/>
                        <a14:foregroundMark x1="78188" y1="61730" x2="85458" y2="40605"/>
                        <a14:foregroundMark x1="85458" y1="40605" x2="68809" y2="21815"/>
                        <a14:foregroundMark x1="68809" y1="21815" x2="48209" y2="16985"/>
                        <a14:foregroundMark x1="48209" y1="16985" x2="29663" y2="21656"/>
                        <a14:foregroundMark x1="29663" y1="21656" x2="25342" y2="25902"/>
                        <a14:foregroundMark x1="12750" y1="26592" x2="4558" y2="43200"/>
                        <a14:foregroundMark x1="4949" y1="46341" x2="9484" y2="65499"/>
                        <a14:foregroundMark x1="9484" y1="65499" x2="15595" y2="76645"/>
                        <a14:foregroundMark x1="15595" y1="76645" x2="44731" y2="88482"/>
                        <a14:foregroundMark x1="44731" y1="88482" x2="54531" y2="87951"/>
                        <a14:foregroundMark x1="54531" y1="87951" x2="78451" y2="73142"/>
                        <a14:foregroundMark x1="78451" y1="73142" x2="85564" y2="51433"/>
                        <a14:foregroundMark x1="85564" y1="51433" x2="84879" y2="29883"/>
                        <a14:foregroundMark x1="84879" y1="29883" x2="83456" y2="25902"/>
                        <a14:foregroundMark x1="21075" y1="82590" x2="35142" y2="91932"/>
                        <a14:foregroundMark x1="35142" y1="91932" x2="44626" y2="91985"/>
                        <a14:foregroundMark x1="44626" y1="91985" x2="66649" y2="88747"/>
                        <a14:foregroundMark x1="66649" y1="88747" x2="85564" y2="76327"/>
                        <a14:foregroundMark x1="85564" y1="76327" x2="89094" y2="71125"/>
                        <a14:foregroundMark x1="54900" y1="94214" x2="47418" y2="92675"/>
                        <a14:foregroundMark x1="5479" y1="54989" x2="6639" y2="45170"/>
                        <a14:foregroundMark x1="6639" y1="45170" x2="25184" y2="18896"/>
                        <a14:foregroundMark x1="36038" y1="9820" x2="58535" y2="7590"/>
                        <a14:foregroundMark x1="58535" y1="7590" x2="68493" y2="9130"/>
                        <a14:foregroundMark x1="68493" y1="9130" x2="68704" y2="9448"/>
                        <a14:foregroundMark x1="55427" y1="5202" x2="55427" y2="5202"/>
                        <a14:foregroundMark x1="54900" y1="5361" x2="52371" y2="5361"/>
                        <a14:foregroundMark x1="52371" y1="5361" x2="52371" y2="5361"/>
                        <a14:foregroundMark x1="52371" y1="5361" x2="52371" y2="5361"/>
                        <a14:foregroundMark x1="52371" y1="5361" x2="52371" y2="5361"/>
                        <a14:backgroundMark x1="4584" y1="43206" x2="3952" y2="46125"/>
                        <a14:backgroundMark x1="95890" y1="58439" x2="92308" y2="70435"/>
                        <a14:backgroundMark x1="95680" y1="59979" x2="95205" y2="64915"/>
                        <a14:backgroundMark x1="95205" y1="65605" x2="96575" y2="67357"/>
                        <a14:backgroundMark x1="96207" y1="62739" x2="93678" y2="69586"/>
                      </a14:backgroundRemoval>
                    </a14:imgEffect>
                  </a14:imgLayer>
                </a14:imgProps>
              </a:ext>
              <a:ext uri="{28A0092B-C50C-407E-A947-70E740481C1C}">
                <a14:useLocalDpi xmlns:a14="http://schemas.microsoft.com/office/drawing/2010/main" val="0"/>
              </a:ext>
            </a:extLst>
          </a:blip>
          <a:stretch>
            <a:fillRect/>
          </a:stretch>
        </p:blipFill>
        <p:spPr>
          <a:xfrm>
            <a:off x="108155" y="0"/>
            <a:ext cx="609479" cy="604984"/>
          </a:xfrm>
          <a:prstGeom prst="rect">
            <a:avLst/>
          </a:prstGeom>
        </p:spPr>
      </p:pic>
      <p:sp>
        <p:nvSpPr>
          <p:cNvPr id="10" name="Textfeld 9">
            <a:extLst>
              <a:ext uri="{FF2B5EF4-FFF2-40B4-BE49-F238E27FC236}">
                <a16:creationId xmlns:a16="http://schemas.microsoft.com/office/drawing/2014/main" id="{F0D9D7A2-3FC9-2291-798F-72B3FEB98D5C}"/>
              </a:ext>
            </a:extLst>
          </p:cNvPr>
          <p:cNvSpPr txBox="1"/>
          <p:nvPr/>
        </p:nvSpPr>
        <p:spPr>
          <a:xfrm>
            <a:off x="693968" y="860567"/>
            <a:ext cx="10805651" cy="461665"/>
          </a:xfrm>
          <a:prstGeom prst="rect">
            <a:avLst/>
          </a:prstGeom>
          <a:noFill/>
        </p:spPr>
        <p:txBody>
          <a:bodyPr wrap="square" rtlCol="0">
            <a:spAutoFit/>
          </a:bodyPr>
          <a:lstStyle/>
          <a:p>
            <a:pPr marL="110160">
              <a:spcBef>
                <a:spcPts val="1417"/>
              </a:spcBef>
              <a:buClr>
                <a:srgbClr val="000000"/>
              </a:buClr>
              <a:buSzPct val="45000"/>
            </a:pPr>
            <a:r>
              <a:rPr lang="de-DE" sz="2400" b="1" u="sng" spc="-1" dirty="0"/>
              <a:t>Das Lernort Natur Mobil für den Landkreis Märkisch Oderland</a:t>
            </a:r>
          </a:p>
        </p:txBody>
      </p:sp>
      <p:pic>
        <p:nvPicPr>
          <p:cNvPr id="4" name="Grafik 3">
            <a:extLst>
              <a:ext uri="{FF2B5EF4-FFF2-40B4-BE49-F238E27FC236}">
                <a16:creationId xmlns:a16="http://schemas.microsoft.com/office/drawing/2014/main" id="{8E07FFF4-EBF8-B2B6-67DC-17A25470000E}"/>
              </a:ext>
            </a:extLst>
          </p:cNvPr>
          <p:cNvPicPr>
            <a:picLocks noChangeAspect="1"/>
          </p:cNvPicPr>
          <p:nvPr/>
        </p:nvPicPr>
        <p:blipFill>
          <a:blip r:embed="rId4"/>
          <a:stretch>
            <a:fillRect/>
          </a:stretch>
        </p:blipFill>
        <p:spPr>
          <a:xfrm>
            <a:off x="136671" y="1562765"/>
            <a:ext cx="4559325" cy="4936357"/>
          </a:xfrm>
          <a:prstGeom prst="rect">
            <a:avLst/>
          </a:prstGeom>
        </p:spPr>
      </p:pic>
      <p:pic>
        <p:nvPicPr>
          <p:cNvPr id="9" name="Grafik 8">
            <a:extLst>
              <a:ext uri="{FF2B5EF4-FFF2-40B4-BE49-F238E27FC236}">
                <a16:creationId xmlns:a16="http://schemas.microsoft.com/office/drawing/2014/main" id="{C36C9128-A34D-0032-1ABA-08FC6134679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0800000">
            <a:off x="4786464" y="1725780"/>
            <a:ext cx="7270453" cy="4603498"/>
          </a:xfrm>
          <a:prstGeom prst="rect">
            <a:avLst/>
          </a:prstGeom>
        </p:spPr>
      </p:pic>
    </p:spTree>
    <p:extLst>
      <p:ext uri="{BB962C8B-B14F-4D97-AF65-F5344CB8AC3E}">
        <p14:creationId xmlns:p14="http://schemas.microsoft.com/office/powerpoint/2010/main" val="26798852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A1FC06-A8C2-05A4-0F22-E6E9426851C1}"/>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49239012-71D9-4C78-BC2A-7072C9E2AB0D}"/>
              </a:ext>
            </a:extLst>
          </p:cNvPr>
          <p:cNvSpPr/>
          <p:nvPr/>
        </p:nvSpPr>
        <p:spPr>
          <a:xfrm>
            <a:off x="0" y="0"/>
            <a:ext cx="12193588" cy="6858000"/>
          </a:xfrm>
          <a:prstGeom prst="rect">
            <a:avLst/>
          </a:prstGeom>
          <a:solidFill>
            <a:srgbClr val="EADC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Rechteck 5">
            <a:extLst>
              <a:ext uri="{FF2B5EF4-FFF2-40B4-BE49-F238E27FC236}">
                <a16:creationId xmlns:a16="http://schemas.microsoft.com/office/drawing/2014/main" id="{C3857BC2-F8CF-9AD0-8FA2-5B07E19181AB}"/>
              </a:ext>
            </a:extLst>
          </p:cNvPr>
          <p:cNvSpPr/>
          <p:nvPr/>
        </p:nvSpPr>
        <p:spPr>
          <a:xfrm>
            <a:off x="0" y="0"/>
            <a:ext cx="12193588" cy="604984"/>
          </a:xfrm>
          <a:prstGeom prst="rect">
            <a:avLst/>
          </a:prstGeom>
          <a:solidFill>
            <a:schemeClr val="accent6">
              <a:lumMod val="5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 1">
            <a:extLst>
              <a:ext uri="{FF2B5EF4-FFF2-40B4-BE49-F238E27FC236}">
                <a16:creationId xmlns:a16="http://schemas.microsoft.com/office/drawing/2014/main" id="{646A81A2-5A45-C69B-D5E4-3CDEAA4A7224}"/>
              </a:ext>
            </a:extLst>
          </p:cNvPr>
          <p:cNvSpPr>
            <a:spLocks noGrp="1"/>
          </p:cNvSpPr>
          <p:nvPr>
            <p:ph type="title"/>
          </p:nvPr>
        </p:nvSpPr>
        <p:spPr>
          <a:xfrm>
            <a:off x="89284" y="140260"/>
            <a:ext cx="11700386" cy="324464"/>
          </a:xfrm>
        </p:spPr>
        <p:txBody>
          <a:bodyPr/>
          <a:lstStyle/>
          <a:p>
            <a:pPr algn="ctr"/>
            <a:r>
              <a:rPr lang="de-DE" sz="2000" spc="-1" dirty="0">
                <a:solidFill>
                  <a:schemeClr val="bg1"/>
                </a:solidFill>
                <a:latin typeface="Calibri Light"/>
                <a:ea typeface="DejaVu Sans"/>
              </a:rPr>
              <a:t>J</a:t>
            </a:r>
            <a:r>
              <a:rPr lang="de-DE" sz="2000" b="1" strike="noStrike" spc="-1" dirty="0">
                <a:solidFill>
                  <a:schemeClr val="bg1"/>
                </a:solidFill>
                <a:latin typeface="Calibri Light"/>
                <a:ea typeface="DejaVu Sans"/>
              </a:rPr>
              <a:t>agdverband  Altkreis Seelow e.V. Mitgliederversammlung 15.03.2025</a:t>
            </a:r>
            <a:endParaRPr lang="de-DE" sz="2000" dirty="0">
              <a:solidFill>
                <a:schemeClr val="bg1"/>
              </a:solidFill>
            </a:endParaRPr>
          </a:p>
        </p:txBody>
      </p:sp>
      <p:sp>
        <p:nvSpPr>
          <p:cNvPr id="3" name="Untertitel 2">
            <a:extLst>
              <a:ext uri="{FF2B5EF4-FFF2-40B4-BE49-F238E27FC236}">
                <a16:creationId xmlns:a16="http://schemas.microsoft.com/office/drawing/2014/main" id="{8595896A-E8D2-8F23-E419-D211ED73FC49}"/>
              </a:ext>
            </a:extLst>
          </p:cNvPr>
          <p:cNvSpPr>
            <a:spLocks noGrp="1"/>
          </p:cNvSpPr>
          <p:nvPr>
            <p:ph type="subTitle"/>
          </p:nvPr>
        </p:nvSpPr>
        <p:spPr>
          <a:xfrm>
            <a:off x="609479" y="1445342"/>
            <a:ext cx="11090907" cy="5284838"/>
          </a:xfrm>
        </p:spPr>
        <p:txBody>
          <a:bodyPr/>
          <a:lstStyle/>
          <a:p>
            <a:pPr marL="110160">
              <a:lnSpc>
                <a:spcPct val="100000"/>
              </a:lnSpc>
              <a:spcBef>
                <a:spcPts val="1417"/>
              </a:spcBef>
              <a:buClr>
                <a:srgbClr val="000000"/>
              </a:buClr>
              <a:buSzPct val="45000"/>
            </a:pPr>
            <a:endParaRPr lang="de-DE" sz="2400" b="0" strike="noStrike" spc="-1" dirty="0">
              <a:latin typeface="Arial"/>
            </a:endParaRPr>
          </a:p>
          <a:p>
            <a:pPr>
              <a:lnSpc>
                <a:spcPct val="100000"/>
              </a:lnSpc>
              <a:spcBef>
                <a:spcPts val="1417"/>
              </a:spcBef>
            </a:pPr>
            <a:endParaRPr lang="de-DE" sz="2800" b="0" strike="noStrike" spc="-1" dirty="0">
              <a:latin typeface="Arial"/>
            </a:endParaRPr>
          </a:p>
        </p:txBody>
      </p:sp>
      <p:pic>
        <p:nvPicPr>
          <p:cNvPr id="5" name="Grafik 4" descr="Ein Bild, das Text, Logo, Emblem, Symbol enthält.">
            <a:extLst>
              <a:ext uri="{FF2B5EF4-FFF2-40B4-BE49-F238E27FC236}">
                <a16:creationId xmlns:a16="http://schemas.microsoft.com/office/drawing/2014/main" id="{FD54691F-235E-DB61-13B7-A4F83369C4A8}"/>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5202" b="94055" l="6639" r="94626">
                        <a14:foregroundMark x1="63593" y1="67357" x2="63593" y2="67357"/>
                        <a14:foregroundMark x1="59852" y1="59448" x2="59852" y2="59448"/>
                        <a14:foregroundMark x1="45416" y1="43206" x2="40832" y2="57378"/>
                        <a14:foregroundMark x1="40832" y1="57378" x2="54795" y2="65393"/>
                        <a14:foregroundMark x1="54795" y1="65393" x2="62065" y2="57590"/>
                        <a14:foregroundMark x1="62065" y1="57590" x2="61538" y2="54989"/>
                        <a14:foregroundMark x1="43203" y1="27282" x2="28082" y2="34130"/>
                        <a14:foregroundMark x1="28082" y1="34130" x2="24974" y2="61783"/>
                        <a14:foregroundMark x1="24974" y1="61783" x2="57587" y2="76168"/>
                        <a14:foregroundMark x1="57587" y1="76168" x2="91904" y2="67872"/>
                        <a14:foregroundMark x1="95061" y1="58195" x2="94626" y2="50743"/>
                        <a14:foregroundMark x1="94626" y1="50743" x2="82086" y2="24522"/>
                        <a14:foregroundMark x1="23973" y1="13907" x2="17439" y2="19268"/>
                        <a14:foregroundMark x1="17439" y1="19268" x2="11117" y2="32378"/>
                        <a14:foregroundMark x1="11117" y1="32378" x2="10537" y2="47665"/>
                        <a14:foregroundMark x1="10537" y1="47665" x2="19336" y2="69108"/>
                        <a14:foregroundMark x1="19336" y1="69108" x2="51633" y2="79140"/>
                        <a14:foregroundMark x1="51633" y1="79140" x2="78188" y2="61730"/>
                        <a14:foregroundMark x1="78188" y1="61730" x2="85458" y2="40605"/>
                        <a14:foregroundMark x1="85458" y1="40605" x2="68809" y2="21815"/>
                        <a14:foregroundMark x1="68809" y1="21815" x2="48209" y2="16985"/>
                        <a14:foregroundMark x1="48209" y1="16985" x2="29663" y2="21656"/>
                        <a14:foregroundMark x1="29663" y1="21656" x2="25342" y2="25902"/>
                        <a14:foregroundMark x1="12750" y1="26592" x2="4558" y2="43200"/>
                        <a14:foregroundMark x1="4949" y1="46341" x2="9484" y2="65499"/>
                        <a14:foregroundMark x1="9484" y1="65499" x2="15595" y2="76645"/>
                        <a14:foregroundMark x1="15595" y1="76645" x2="44731" y2="88482"/>
                        <a14:foregroundMark x1="44731" y1="88482" x2="54531" y2="87951"/>
                        <a14:foregroundMark x1="54531" y1="87951" x2="78451" y2="73142"/>
                        <a14:foregroundMark x1="78451" y1="73142" x2="85564" y2="51433"/>
                        <a14:foregroundMark x1="85564" y1="51433" x2="84879" y2="29883"/>
                        <a14:foregroundMark x1="84879" y1="29883" x2="83456" y2="25902"/>
                        <a14:foregroundMark x1="21075" y1="82590" x2="35142" y2="91932"/>
                        <a14:foregroundMark x1="35142" y1="91932" x2="44626" y2="91985"/>
                        <a14:foregroundMark x1="44626" y1="91985" x2="66649" y2="88747"/>
                        <a14:foregroundMark x1="66649" y1="88747" x2="85564" y2="76327"/>
                        <a14:foregroundMark x1="85564" y1="76327" x2="89094" y2="71125"/>
                        <a14:foregroundMark x1="54900" y1="94214" x2="47418" y2="92675"/>
                        <a14:foregroundMark x1="5479" y1="54989" x2="6639" y2="45170"/>
                        <a14:foregroundMark x1="6639" y1="45170" x2="25184" y2="18896"/>
                        <a14:foregroundMark x1="36038" y1="9820" x2="58535" y2="7590"/>
                        <a14:foregroundMark x1="58535" y1="7590" x2="68493" y2="9130"/>
                        <a14:foregroundMark x1="68493" y1="9130" x2="68704" y2="9448"/>
                        <a14:foregroundMark x1="55427" y1="5202" x2="55427" y2="5202"/>
                        <a14:foregroundMark x1="54900" y1="5361" x2="52371" y2="5361"/>
                        <a14:foregroundMark x1="52371" y1="5361" x2="52371" y2="5361"/>
                        <a14:foregroundMark x1="52371" y1="5361" x2="52371" y2="5361"/>
                        <a14:foregroundMark x1="52371" y1="5361" x2="52371" y2="5361"/>
                        <a14:backgroundMark x1="4584" y1="43206" x2="3952" y2="46125"/>
                        <a14:backgroundMark x1="95890" y1="58439" x2="92308" y2="70435"/>
                        <a14:backgroundMark x1="95680" y1="59979" x2="95205" y2="64915"/>
                        <a14:backgroundMark x1="95205" y1="65605" x2="96575" y2="67357"/>
                        <a14:backgroundMark x1="96207" y1="62739" x2="93678" y2="69586"/>
                      </a14:backgroundRemoval>
                    </a14:imgEffect>
                  </a14:imgLayer>
                </a14:imgProps>
              </a:ext>
              <a:ext uri="{28A0092B-C50C-407E-A947-70E740481C1C}">
                <a14:useLocalDpi xmlns:a14="http://schemas.microsoft.com/office/drawing/2010/main" val="0"/>
              </a:ext>
            </a:extLst>
          </a:blip>
          <a:stretch>
            <a:fillRect/>
          </a:stretch>
        </p:blipFill>
        <p:spPr>
          <a:xfrm>
            <a:off x="108155" y="0"/>
            <a:ext cx="609479" cy="604984"/>
          </a:xfrm>
          <a:prstGeom prst="rect">
            <a:avLst/>
          </a:prstGeom>
        </p:spPr>
      </p:pic>
      <p:sp>
        <p:nvSpPr>
          <p:cNvPr id="10" name="Textfeld 9">
            <a:extLst>
              <a:ext uri="{FF2B5EF4-FFF2-40B4-BE49-F238E27FC236}">
                <a16:creationId xmlns:a16="http://schemas.microsoft.com/office/drawing/2014/main" id="{BADA4440-F7CB-D285-0243-81C817ACCD58}"/>
              </a:ext>
            </a:extLst>
          </p:cNvPr>
          <p:cNvSpPr txBox="1"/>
          <p:nvPr/>
        </p:nvSpPr>
        <p:spPr>
          <a:xfrm>
            <a:off x="693968" y="860567"/>
            <a:ext cx="10805651" cy="1010533"/>
          </a:xfrm>
          <a:prstGeom prst="rect">
            <a:avLst/>
          </a:prstGeom>
          <a:noFill/>
        </p:spPr>
        <p:txBody>
          <a:bodyPr wrap="square" rtlCol="0">
            <a:spAutoFit/>
          </a:bodyPr>
          <a:lstStyle/>
          <a:p>
            <a:pPr marL="110160">
              <a:spcBef>
                <a:spcPts val="1417"/>
              </a:spcBef>
              <a:buClr>
                <a:srgbClr val="000000"/>
              </a:buClr>
              <a:buSzPct val="45000"/>
            </a:pPr>
            <a:r>
              <a:rPr lang="de-DE" sz="2400" b="1" u="sng" spc="-1" dirty="0"/>
              <a:t>Hundewesen</a:t>
            </a:r>
            <a:r>
              <a:rPr lang="de-DE" sz="2400" b="1" spc="-1" dirty="0"/>
              <a:t> - „Jagen ohne Hund ist Schund“</a:t>
            </a:r>
          </a:p>
          <a:p>
            <a:pPr marL="110160">
              <a:spcBef>
                <a:spcPts val="1417"/>
              </a:spcBef>
              <a:buClr>
                <a:srgbClr val="000000"/>
              </a:buClr>
              <a:buSzPct val="45000"/>
            </a:pPr>
            <a:endParaRPr lang="de-DE" sz="2400" b="1" u="sng" spc="-1" dirty="0"/>
          </a:p>
        </p:txBody>
      </p:sp>
      <p:sp>
        <p:nvSpPr>
          <p:cNvPr id="8" name="Textfeld 7">
            <a:extLst>
              <a:ext uri="{FF2B5EF4-FFF2-40B4-BE49-F238E27FC236}">
                <a16:creationId xmlns:a16="http://schemas.microsoft.com/office/drawing/2014/main" id="{6AC90A65-2BD5-2DA1-3DBB-14A2BB7C7251}"/>
              </a:ext>
            </a:extLst>
          </p:cNvPr>
          <p:cNvSpPr txBox="1"/>
          <p:nvPr/>
        </p:nvSpPr>
        <p:spPr>
          <a:xfrm>
            <a:off x="717634" y="1720645"/>
            <a:ext cx="10781985" cy="4247317"/>
          </a:xfrm>
          <a:prstGeom prst="rect">
            <a:avLst/>
          </a:prstGeom>
          <a:noFill/>
        </p:spPr>
        <p:txBody>
          <a:bodyPr wrap="square" rtlCol="0">
            <a:spAutoFit/>
          </a:bodyPr>
          <a:lstStyle/>
          <a:p>
            <a:pPr marL="453060" indent="-342900">
              <a:spcBef>
                <a:spcPts val="1417"/>
              </a:spcBef>
              <a:buClr>
                <a:srgbClr val="000000"/>
              </a:buClr>
              <a:buSzPct val="45000"/>
              <a:buFontTx/>
              <a:buChar char="-"/>
            </a:pPr>
            <a:r>
              <a:rPr lang="de-DE" sz="2000" spc="-1" dirty="0"/>
              <a:t>mit </a:t>
            </a:r>
            <a:r>
              <a:rPr lang="de-DE" sz="2000" b="1" spc="-1" dirty="0"/>
              <a:t>Karsten Stahl </a:t>
            </a:r>
            <a:r>
              <a:rPr lang="de-DE" sz="2000" spc="-1" dirty="0"/>
              <a:t>haben wir einen erfahrenen aktiven Hundemann in unserem Vorstand. Selber </a:t>
            </a:r>
            <a:r>
              <a:rPr lang="de-DE" sz="2000" b="1" spc="-1" dirty="0"/>
              <a:t>aktiver Hundeführer, DD-Züchter, Richter </a:t>
            </a:r>
            <a:r>
              <a:rPr lang="de-DE" sz="2000" spc="-1" dirty="0"/>
              <a:t>und im </a:t>
            </a:r>
            <a:r>
              <a:rPr lang="de-DE" sz="2000" b="1" spc="-1" dirty="0"/>
              <a:t>Vorstand des DD-Märkische Heide</a:t>
            </a:r>
          </a:p>
          <a:p>
            <a:pPr marL="453060" indent="-342900">
              <a:spcBef>
                <a:spcPts val="1417"/>
              </a:spcBef>
              <a:buClr>
                <a:srgbClr val="000000"/>
              </a:buClr>
              <a:buSzPct val="45000"/>
              <a:buFontTx/>
              <a:buChar char="-"/>
            </a:pPr>
            <a:r>
              <a:rPr lang="de-DE" sz="2000" spc="-1" dirty="0"/>
              <a:t>auf der Jubiläumsfeier im vergangenen Jahr konnte er den Besuchern jede Jagdgebrauchs-Hunderassen vorstellen</a:t>
            </a:r>
          </a:p>
          <a:p>
            <a:pPr marL="453060" indent="-342900">
              <a:spcBef>
                <a:spcPts val="1417"/>
              </a:spcBef>
              <a:buClr>
                <a:srgbClr val="000000"/>
              </a:buClr>
              <a:buSzPct val="45000"/>
              <a:buFontTx/>
              <a:buChar char="-"/>
            </a:pPr>
            <a:r>
              <a:rPr lang="de-DE" sz="2000" spc="-1" dirty="0"/>
              <a:t> Die Hundevorführungen waren ein </a:t>
            </a:r>
            <a:r>
              <a:rPr lang="de-DE" sz="2000" b="1" spc="-1" dirty="0"/>
              <a:t>Höhepunkt </a:t>
            </a:r>
            <a:r>
              <a:rPr lang="de-DE" sz="2000" spc="-1" dirty="0"/>
              <a:t>unserer Veranstaltung</a:t>
            </a:r>
          </a:p>
          <a:p>
            <a:pPr marL="453060" indent="-342900">
              <a:spcBef>
                <a:spcPts val="1417"/>
              </a:spcBef>
              <a:buClr>
                <a:srgbClr val="000000"/>
              </a:buClr>
              <a:buSzPct val="45000"/>
              <a:buFontTx/>
              <a:buChar char="-"/>
            </a:pPr>
            <a:r>
              <a:rPr lang="de-DE" sz="2000" spc="-1" dirty="0"/>
              <a:t>weiterhin haben wir ebenso andere Rassen aktiv in unserem Verband vertreten</a:t>
            </a:r>
          </a:p>
          <a:p>
            <a:pPr marL="453060" indent="-342900">
              <a:spcBef>
                <a:spcPts val="1417"/>
              </a:spcBef>
              <a:buClr>
                <a:srgbClr val="000000"/>
              </a:buClr>
              <a:buSzPct val="45000"/>
              <a:buFontTx/>
              <a:buChar char="-"/>
            </a:pPr>
            <a:r>
              <a:rPr lang="de-DE" sz="2000" spc="-1" dirty="0"/>
              <a:t>Deutsch Kurzhaar</a:t>
            </a:r>
          </a:p>
          <a:p>
            <a:pPr marL="453060" indent="-342900">
              <a:spcBef>
                <a:spcPts val="1417"/>
              </a:spcBef>
              <a:buClr>
                <a:srgbClr val="000000"/>
              </a:buClr>
              <a:buSzPct val="45000"/>
              <a:buFontTx/>
              <a:buChar char="-"/>
            </a:pPr>
            <a:r>
              <a:rPr lang="de-DE" sz="2000" spc="-1" dirty="0"/>
              <a:t>Teckel</a:t>
            </a:r>
          </a:p>
          <a:p>
            <a:pPr marL="453060" indent="-342900">
              <a:spcBef>
                <a:spcPts val="1417"/>
              </a:spcBef>
              <a:buClr>
                <a:srgbClr val="000000"/>
              </a:buClr>
              <a:buSzPct val="45000"/>
              <a:buFontTx/>
              <a:buChar char="-"/>
            </a:pPr>
            <a:r>
              <a:rPr lang="de-DE" sz="2000" spc="-1" dirty="0"/>
              <a:t>Schweißhunde HS und BGS  </a:t>
            </a:r>
          </a:p>
        </p:txBody>
      </p:sp>
    </p:spTree>
    <p:extLst>
      <p:ext uri="{BB962C8B-B14F-4D97-AF65-F5344CB8AC3E}">
        <p14:creationId xmlns:p14="http://schemas.microsoft.com/office/powerpoint/2010/main" val="3754193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E55653-3DDC-7C04-4B75-50FFF0FB9299}"/>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A53E32DB-3EAB-E68F-5F8A-5E1D79DDF69D}"/>
              </a:ext>
            </a:extLst>
          </p:cNvPr>
          <p:cNvSpPr/>
          <p:nvPr/>
        </p:nvSpPr>
        <p:spPr>
          <a:xfrm>
            <a:off x="0" y="0"/>
            <a:ext cx="12193588" cy="6858000"/>
          </a:xfrm>
          <a:prstGeom prst="rect">
            <a:avLst/>
          </a:prstGeom>
          <a:solidFill>
            <a:srgbClr val="EADC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Rechteck 5">
            <a:extLst>
              <a:ext uri="{FF2B5EF4-FFF2-40B4-BE49-F238E27FC236}">
                <a16:creationId xmlns:a16="http://schemas.microsoft.com/office/drawing/2014/main" id="{BDCBAEE9-C9FA-02FC-A9C5-E1BC50A11DC1}"/>
              </a:ext>
            </a:extLst>
          </p:cNvPr>
          <p:cNvSpPr/>
          <p:nvPr/>
        </p:nvSpPr>
        <p:spPr>
          <a:xfrm>
            <a:off x="0" y="0"/>
            <a:ext cx="12193588" cy="604984"/>
          </a:xfrm>
          <a:prstGeom prst="rect">
            <a:avLst/>
          </a:prstGeom>
          <a:solidFill>
            <a:schemeClr val="accent6">
              <a:lumMod val="5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 1">
            <a:extLst>
              <a:ext uri="{FF2B5EF4-FFF2-40B4-BE49-F238E27FC236}">
                <a16:creationId xmlns:a16="http://schemas.microsoft.com/office/drawing/2014/main" id="{1584E927-4D4F-479A-3574-0C0EE517D463}"/>
              </a:ext>
            </a:extLst>
          </p:cNvPr>
          <p:cNvSpPr>
            <a:spLocks noGrp="1"/>
          </p:cNvSpPr>
          <p:nvPr>
            <p:ph type="title"/>
          </p:nvPr>
        </p:nvSpPr>
        <p:spPr>
          <a:xfrm>
            <a:off x="89284" y="140260"/>
            <a:ext cx="11700386" cy="324464"/>
          </a:xfrm>
        </p:spPr>
        <p:txBody>
          <a:bodyPr/>
          <a:lstStyle/>
          <a:p>
            <a:pPr algn="ctr"/>
            <a:r>
              <a:rPr lang="de-DE" sz="2000" spc="-1" dirty="0">
                <a:solidFill>
                  <a:schemeClr val="bg1"/>
                </a:solidFill>
                <a:latin typeface="Calibri Light"/>
                <a:ea typeface="DejaVu Sans"/>
              </a:rPr>
              <a:t>J</a:t>
            </a:r>
            <a:r>
              <a:rPr lang="de-DE" sz="2000" b="1" strike="noStrike" spc="-1" dirty="0">
                <a:solidFill>
                  <a:schemeClr val="bg1"/>
                </a:solidFill>
                <a:latin typeface="Calibri Light"/>
                <a:ea typeface="DejaVu Sans"/>
              </a:rPr>
              <a:t>agdverband  Altkreis Seelow e.V. Mitgliederversammlung 15.03.2025</a:t>
            </a:r>
            <a:endParaRPr lang="de-DE" sz="2000" dirty="0">
              <a:solidFill>
                <a:schemeClr val="bg1"/>
              </a:solidFill>
            </a:endParaRPr>
          </a:p>
        </p:txBody>
      </p:sp>
      <p:sp>
        <p:nvSpPr>
          <p:cNvPr id="3" name="Untertitel 2">
            <a:extLst>
              <a:ext uri="{FF2B5EF4-FFF2-40B4-BE49-F238E27FC236}">
                <a16:creationId xmlns:a16="http://schemas.microsoft.com/office/drawing/2014/main" id="{F1D5BCAA-1A5E-FBCA-6070-18D2C05ADC34}"/>
              </a:ext>
            </a:extLst>
          </p:cNvPr>
          <p:cNvSpPr>
            <a:spLocks noGrp="1"/>
          </p:cNvSpPr>
          <p:nvPr>
            <p:ph type="subTitle"/>
          </p:nvPr>
        </p:nvSpPr>
        <p:spPr>
          <a:xfrm>
            <a:off x="609479" y="1445342"/>
            <a:ext cx="11090907" cy="5284838"/>
          </a:xfrm>
        </p:spPr>
        <p:txBody>
          <a:bodyPr/>
          <a:lstStyle/>
          <a:p>
            <a:pPr marL="110160">
              <a:lnSpc>
                <a:spcPct val="100000"/>
              </a:lnSpc>
              <a:spcBef>
                <a:spcPts val="1417"/>
              </a:spcBef>
              <a:buClr>
                <a:srgbClr val="000000"/>
              </a:buClr>
              <a:buSzPct val="45000"/>
            </a:pPr>
            <a:endParaRPr lang="de-DE" sz="2400" b="0" strike="noStrike" spc="-1" dirty="0">
              <a:latin typeface="Arial"/>
            </a:endParaRPr>
          </a:p>
          <a:p>
            <a:pPr>
              <a:lnSpc>
                <a:spcPct val="100000"/>
              </a:lnSpc>
              <a:spcBef>
                <a:spcPts val="1417"/>
              </a:spcBef>
            </a:pPr>
            <a:endParaRPr lang="de-DE" sz="2800" b="0" strike="noStrike" spc="-1" dirty="0">
              <a:latin typeface="Arial"/>
            </a:endParaRPr>
          </a:p>
        </p:txBody>
      </p:sp>
      <p:pic>
        <p:nvPicPr>
          <p:cNvPr id="5" name="Grafik 4" descr="Ein Bild, das Text, Logo, Emblem, Symbol enthält.">
            <a:extLst>
              <a:ext uri="{FF2B5EF4-FFF2-40B4-BE49-F238E27FC236}">
                <a16:creationId xmlns:a16="http://schemas.microsoft.com/office/drawing/2014/main" id="{6A899E1B-869A-9B6B-BA4C-B34054828C23}"/>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5202" b="94055" l="6639" r="94626">
                        <a14:foregroundMark x1="63593" y1="67357" x2="63593" y2="67357"/>
                        <a14:foregroundMark x1="59852" y1="59448" x2="59852" y2="59448"/>
                        <a14:foregroundMark x1="45416" y1="43206" x2="40832" y2="57378"/>
                        <a14:foregroundMark x1="40832" y1="57378" x2="54795" y2="65393"/>
                        <a14:foregroundMark x1="54795" y1="65393" x2="62065" y2="57590"/>
                        <a14:foregroundMark x1="62065" y1="57590" x2="61538" y2="54989"/>
                        <a14:foregroundMark x1="43203" y1="27282" x2="28082" y2="34130"/>
                        <a14:foregroundMark x1="28082" y1="34130" x2="24974" y2="61783"/>
                        <a14:foregroundMark x1="24974" y1="61783" x2="57587" y2="76168"/>
                        <a14:foregroundMark x1="57587" y1="76168" x2="91904" y2="67872"/>
                        <a14:foregroundMark x1="95061" y1="58195" x2="94626" y2="50743"/>
                        <a14:foregroundMark x1="94626" y1="50743" x2="82086" y2="24522"/>
                        <a14:foregroundMark x1="23973" y1="13907" x2="17439" y2="19268"/>
                        <a14:foregroundMark x1="17439" y1="19268" x2="11117" y2="32378"/>
                        <a14:foregroundMark x1="11117" y1="32378" x2="10537" y2="47665"/>
                        <a14:foregroundMark x1="10537" y1="47665" x2="19336" y2="69108"/>
                        <a14:foregroundMark x1="19336" y1="69108" x2="51633" y2="79140"/>
                        <a14:foregroundMark x1="51633" y1="79140" x2="78188" y2="61730"/>
                        <a14:foregroundMark x1="78188" y1="61730" x2="85458" y2="40605"/>
                        <a14:foregroundMark x1="85458" y1="40605" x2="68809" y2="21815"/>
                        <a14:foregroundMark x1="68809" y1="21815" x2="48209" y2="16985"/>
                        <a14:foregroundMark x1="48209" y1="16985" x2="29663" y2="21656"/>
                        <a14:foregroundMark x1="29663" y1="21656" x2="25342" y2="25902"/>
                        <a14:foregroundMark x1="12750" y1="26592" x2="4558" y2="43200"/>
                        <a14:foregroundMark x1="4949" y1="46341" x2="9484" y2="65499"/>
                        <a14:foregroundMark x1="9484" y1="65499" x2="15595" y2="76645"/>
                        <a14:foregroundMark x1="15595" y1="76645" x2="44731" y2="88482"/>
                        <a14:foregroundMark x1="44731" y1="88482" x2="54531" y2="87951"/>
                        <a14:foregroundMark x1="54531" y1="87951" x2="78451" y2="73142"/>
                        <a14:foregroundMark x1="78451" y1="73142" x2="85564" y2="51433"/>
                        <a14:foregroundMark x1="85564" y1="51433" x2="84879" y2="29883"/>
                        <a14:foregroundMark x1="84879" y1="29883" x2="83456" y2="25902"/>
                        <a14:foregroundMark x1="21075" y1="82590" x2="35142" y2="91932"/>
                        <a14:foregroundMark x1="35142" y1="91932" x2="44626" y2="91985"/>
                        <a14:foregroundMark x1="44626" y1="91985" x2="66649" y2="88747"/>
                        <a14:foregroundMark x1="66649" y1="88747" x2="85564" y2="76327"/>
                        <a14:foregroundMark x1="85564" y1="76327" x2="89094" y2="71125"/>
                        <a14:foregroundMark x1="54900" y1="94214" x2="47418" y2="92675"/>
                        <a14:foregroundMark x1="5479" y1="54989" x2="6639" y2="45170"/>
                        <a14:foregroundMark x1="6639" y1="45170" x2="25184" y2="18896"/>
                        <a14:foregroundMark x1="36038" y1="9820" x2="58535" y2="7590"/>
                        <a14:foregroundMark x1="58535" y1="7590" x2="68493" y2="9130"/>
                        <a14:foregroundMark x1="68493" y1="9130" x2="68704" y2="9448"/>
                        <a14:foregroundMark x1="55427" y1="5202" x2="55427" y2="5202"/>
                        <a14:foregroundMark x1="54900" y1="5361" x2="52371" y2="5361"/>
                        <a14:foregroundMark x1="52371" y1="5361" x2="52371" y2="5361"/>
                        <a14:foregroundMark x1="52371" y1="5361" x2="52371" y2="5361"/>
                        <a14:foregroundMark x1="52371" y1="5361" x2="52371" y2="5361"/>
                        <a14:backgroundMark x1="4584" y1="43206" x2="3952" y2="46125"/>
                        <a14:backgroundMark x1="95890" y1="58439" x2="92308" y2="70435"/>
                        <a14:backgroundMark x1="95680" y1="59979" x2="95205" y2="64915"/>
                        <a14:backgroundMark x1="95205" y1="65605" x2="96575" y2="67357"/>
                        <a14:backgroundMark x1="96207" y1="62739" x2="93678" y2="69586"/>
                      </a14:backgroundRemoval>
                    </a14:imgEffect>
                  </a14:imgLayer>
                </a14:imgProps>
              </a:ext>
              <a:ext uri="{28A0092B-C50C-407E-A947-70E740481C1C}">
                <a14:useLocalDpi xmlns:a14="http://schemas.microsoft.com/office/drawing/2010/main" val="0"/>
              </a:ext>
            </a:extLst>
          </a:blip>
          <a:stretch>
            <a:fillRect/>
          </a:stretch>
        </p:blipFill>
        <p:spPr>
          <a:xfrm>
            <a:off x="108155" y="0"/>
            <a:ext cx="609479" cy="604984"/>
          </a:xfrm>
          <a:prstGeom prst="rect">
            <a:avLst/>
          </a:prstGeom>
        </p:spPr>
      </p:pic>
      <p:sp>
        <p:nvSpPr>
          <p:cNvPr id="10" name="Textfeld 9">
            <a:extLst>
              <a:ext uri="{FF2B5EF4-FFF2-40B4-BE49-F238E27FC236}">
                <a16:creationId xmlns:a16="http://schemas.microsoft.com/office/drawing/2014/main" id="{DF3A6274-DEA4-F87E-174F-FFBBEE1BFDE3}"/>
              </a:ext>
            </a:extLst>
          </p:cNvPr>
          <p:cNvSpPr txBox="1"/>
          <p:nvPr/>
        </p:nvSpPr>
        <p:spPr>
          <a:xfrm>
            <a:off x="693968" y="860567"/>
            <a:ext cx="10805651" cy="461665"/>
          </a:xfrm>
          <a:prstGeom prst="rect">
            <a:avLst/>
          </a:prstGeom>
          <a:noFill/>
        </p:spPr>
        <p:txBody>
          <a:bodyPr wrap="square" rtlCol="0">
            <a:spAutoFit/>
          </a:bodyPr>
          <a:lstStyle/>
          <a:p>
            <a:pPr marL="110160">
              <a:spcBef>
                <a:spcPts val="1417"/>
              </a:spcBef>
              <a:buClr>
                <a:srgbClr val="000000"/>
              </a:buClr>
              <a:buSzPct val="45000"/>
            </a:pPr>
            <a:r>
              <a:rPr lang="de-DE" sz="2400" b="1" u="sng" spc="-1" dirty="0"/>
              <a:t>Jagdliches Schießen</a:t>
            </a:r>
          </a:p>
        </p:txBody>
      </p:sp>
      <p:sp>
        <p:nvSpPr>
          <p:cNvPr id="8" name="Textfeld 7">
            <a:extLst>
              <a:ext uri="{FF2B5EF4-FFF2-40B4-BE49-F238E27FC236}">
                <a16:creationId xmlns:a16="http://schemas.microsoft.com/office/drawing/2014/main" id="{8F6AAF9D-6B3C-D539-0D69-5DA3AC49963E}"/>
              </a:ext>
            </a:extLst>
          </p:cNvPr>
          <p:cNvSpPr txBox="1"/>
          <p:nvPr/>
        </p:nvSpPr>
        <p:spPr>
          <a:xfrm>
            <a:off x="693968" y="1445342"/>
            <a:ext cx="10781985" cy="4190891"/>
          </a:xfrm>
          <a:prstGeom prst="rect">
            <a:avLst/>
          </a:prstGeom>
          <a:noFill/>
        </p:spPr>
        <p:txBody>
          <a:bodyPr wrap="square" rtlCol="0">
            <a:spAutoFit/>
          </a:bodyPr>
          <a:lstStyle/>
          <a:p>
            <a:pPr marL="453060" indent="-342900">
              <a:spcBef>
                <a:spcPts val="1417"/>
              </a:spcBef>
              <a:buClr>
                <a:srgbClr val="000000"/>
              </a:buClr>
              <a:buSzPct val="45000"/>
              <a:buFontTx/>
              <a:buChar char="-"/>
            </a:pPr>
            <a:r>
              <a:rPr lang="de-DE" sz="2000" spc="-1" dirty="0"/>
              <a:t>für diese Aufgaben haben wir </a:t>
            </a:r>
            <a:r>
              <a:rPr lang="de-DE" sz="2000" b="1" spc="-1" dirty="0"/>
              <a:t>Schießobmann Kay </a:t>
            </a:r>
            <a:r>
              <a:rPr lang="de-DE" sz="2000" b="1" spc="-1" dirty="0" err="1"/>
              <a:t>Unterwalder</a:t>
            </a:r>
            <a:endParaRPr lang="de-DE" sz="2000" b="1" spc="-1" dirty="0"/>
          </a:p>
          <a:p>
            <a:pPr marL="453060" indent="-342900">
              <a:spcBef>
                <a:spcPts val="1417"/>
              </a:spcBef>
              <a:buClr>
                <a:srgbClr val="000000"/>
              </a:buClr>
              <a:buSzPct val="45000"/>
              <a:buFontTx/>
              <a:buChar char="-"/>
            </a:pPr>
            <a:r>
              <a:rPr lang="de-DE" sz="2000" spc="-1" dirty="0"/>
              <a:t>Wir nutzen einen </a:t>
            </a:r>
            <a:r>
              <a:rPr lang="de-DE" sz="2000" b="1" spc="-1" dirty="0"/>
              <a:t>gut ausgebauten Schießstand in Falkenhagen</a:t>
            </a:r>
          </a:p>
          <a:p>
            <a:pPr marL="110160">
              <a:lnSpc>
                <a:spcPct val="100000"/>
              </a:lnSpc>
              <a:spcBef>
                <a:spcPts val="1417"/>
              </a:spcBef>
              <a:buClr>
                <a:srgbClr val="000000"/>
              </a:buClr>
              <a:buSzPct val="45000"/>
            </a:pPr>
            <a:endParaRPr lang="de-DE" sz="2800" spc="-1" dirty="0"/>
          </a:p>
          <a:p>
            <a:pPr marL="110160">
              <a:lnSpc>
                <a:spcPct val="100000"/>
              </a:lnSpc>
              <a:spcBef>
                <a:spcPts val="1417"/>
              </a:spcBef>
              <a:buClr>
                <a:srgbClr val="000000"/>
              </a:buClr>
              <a:buSzPct val="45000"/>
            </a:pPr>
            <a:endParaRPr lang="de-DE" sz="2800" spc="-1" dirty="0"/>
          </a:p>
          <a:p>
            <a:pPr marL="110160">
              <a:lnSpc>
                <a:spcPct val="100000"/>
              </a:lnSpc>
              <a:spcBef>
                <a:spcPts val="1417"/>
              </a:spcBef>
              <a:buClr>
                <a:srgbClr val="000000"/>
              </a:buClr>
              <a:buSzPct val="45000"/>
            </a:pPr>
            <a:r>
              <a:rPr lang="de-DE" sz="2800" b="1" spc="-1" dirty="0"/>
              <a:t>Flintenturnier:</a:t>
            </a:r>
            <a:r>
              <a:rPr lang="de-DE" sz="2800" spc="-1" dirty="0"/>
              <a:t> 11.05.2024 in Frankfurt(Oder)</a:t>
            </a:r>
          </a:p>
          <a:p>
            <a:pPr marL="110160">
              <a:spcBef>
                <a:spcPts val="1417"/>
              </a:spcBef>
              <a:buClr>
                <a:srgbClr val="000000"/>
              </a:buClr>
              <a:buSzPct val="45000"/>
            </a:pPr>
            <a:r>
              <a:rPr lang="de-DE" sz="2800" spc="-1" dirty="0"/>
              <a:t>Eine Mannschaft: </a:t>
            </a:r>
            <a:r>
              <a:rPr lang="de-DE" sz="2800" b="1" spc="-1" dirty="0"/>
              <a:t>Heike van Reekum , Lena Grasse, Clemens Schwärzel, Henning van Reekum, Ingo Timm 		         und Kay </a:t>
            </a:r>
            <a:r>
              <a:rPr lang="de-DE" sz="2800" b="1" spc="-1" dirty="0" err="1"/>
              <a:t>Unterwalder</a:t>
            </a:r>
            <a:endParaRPr lang="de-DE" sz="2800" spc="-1" dirty="0"/>
          </a:p>
        </p:txBody>
      </p:sp>
    </p:spTree>
    <p:extLst>
      <p:ext uri="{BB962C8B-B14F-4D97-AF65-F5344CB8AC3E}">
        <p14:creationId xmlns:p14="http://schemas.microsoft.com/office/powerpoint/2010/main" val="5292676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613A87-ACF7-042E-D7EA-C66149ADB752}"/>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BAAF2762-83E1-8626-043E-E01862B9F1E7}"/>
              </a:ext>
            </a:extLst>
          </p:cNvPr>
          <p:cNvSpPr/>
          <p:nvPr/>
        </p:nvSpPr>
        <p:spPr>
          <a:xfrm>
            <a:off x="0" y="0"/>
            <a:ext cx="12193588" cy="6858000"/>
          </a:xfrm>
          <a:prstGeom prst="rect">
            <a:avLst/>
          </a:prstGeom>
          <a:solidFill>
            <a:srgbClr val="EADC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Rechteck 5">
            <a:extLst>
              <a:ext uri="{FF2B5EF4-FFF2-40B4-BE49-F238E27FC236}">
                <a16:creationId xmlns:a16="http://schemas.microsoft.com/office/drawing/2014/main" id="{B139C9F5-FD95-8CE9-ED42-5F8A41EF9BE9}"/>
              </a:ext>
            </a:extLst>
          </p:cNvPr>
          <p:cNvSpPr/>
          <p:nvPr/>
        </p:nvSpPr>
        <p:spPr>
          <a:xfrm>
            <a:off x="0" y="0"/>
            <a:ext cx="12193588" cy="604984"/>
          </a:xfrm>
          <a:prstGeom prst="rect">
            <a:avLst/>
          </a:prstGeom>
          <a:solidFill>
            <a:schemeClr val="accent6">
              <a:lumMod val="5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 1">
            <a:extLst>
              <a:ext uri="{FF2B5EF4-FFF2-40B4-BE49-F238E27FC236}">
                <a16:creationId xmlns:a16="http://schemas.microsoft.com/office/drawing/2014/main" id="{3A5AD246-9FAC-FB54-24C6-4D2B9F2F738D}"/>
              </a:ext>
            </a:extLst>
          </p:cNvPr>
          <p:cNvSpPr>
            <a:spLocks noGrp="1"/>
          </p:cNvSpPr>
          <p:nvPr>
            <p:ph type="title"/>
          </p:nvPr>
        </p:nvSpPr>
        <p:spPr>
          <a:xfrm>
            <a:off x="89284" y="140260"/>
            <a:ext cx="11700386" cy="324464"/>
          </a:xfrm>
        </p:spPr>
        <p:txBody>
          <a:bodyPr/>
          <a:lstStyle/>
          <a:p>
            <a:pPr algn="ctr"/>
            <a:r>
              <a:rPr lang="de-DE" sz="2000" spc="-1" dirty="0">
                <a:solidFill>
                  <a:schemeClr val="bg1"/>
                </a:solidFill>
                <a:latin typeface="Calibri Light"/>
                <a:ea typeface="DejaVu Sans"/>
              </a:rPr>
              <a:t>J</a:t>
            </a:r>
            <a:r>
              <a:rPr lang="de-DE" sz="2000" b="1" strike="noStrike" spc="-1" dirty="0">
                <a:solidFill>
                  <a:schemeClr val="bg1"/>
                </a:solidFill>
                <a:latin typeface="Calibri Light"/>
                <a:ea typeface="DejaVu Sans"/>
              </a:rPr>
              <a:t>agdverband  Altkreis Seelow e.V. Mitgliederversammlung 15.03.2025</a:t>
            </a:r>
            <a:endParaRPr lang="de-DE" sz="2000" dirty="0">
              <a:solidFill>
                <a:schemeClr val="bg1"/>
              </a:solidFill>
            </a:endParaRPr>
          </a:p>
        </p:txBody>
      </p:sp>
      <p:sp>
        <p:nvSpPr>
          <p:cNvPr id="3" name="Untertitel 2">
            <a:extLst>
              <a:ext uri="{FF2B5EF4-FFF2-40B4-BE49-F238E27FC236}">
                <a16:creationId xmlns:a16="http://schemas.microsoft.com/office/drawing/2014/main" id="{13895584-FE4E-2B16-DE7D-59934ADA7847}"/>
              </a:ext>
            </a:extLst>
          </p:cNvPr>
          <p:cNvSpPr>
            <a:spLocks noGrp="1"/>
          </p:cNvSpPr>
          <p:nvPr>
            <p:ph type="subTitle"/>
          </p:nvPr>
        </p:nvSpPr>
        <p:spPr>
          <a:xfrm>
            <a:off x="609479" y="1445342"/>
            <a:ext cx="11090907" cy="5284838"/>
          </a:xfrm>
        </p:spPr>
        <p:txBody>
          <a:bodyPr/>
          <a:lstStyle/>
          <a:p>
            <a:pPr marL="110160">
              <a:lnSpc>
                <a:spcPct val="100000"/>
              </a:lnSpc>
              <a:spcBef>
                <a:spcPts val="1417"/>
              </a:spcBef>
              <a:buClr>
                <a:srgbClr val="000000"/>
              </a:buClr>
              <a:buSzPct val="45000"/>
            </a:pPr>
            <a:endParaRPr lang="de-DE" sz="2400" b="0" strike="noStrike" spc="-1" dirty="0">
              <a:latin typeface="Arial"/>
            </a:endParaRPr>
          </a:p>
          <a:p>
            <a:pPr>
              <a:lnSpc>
                <a:spcPct val="100000"/>
              </a:lnSpc>
              <a:spcBef>
                <a:spcPts val="1417"/>
              </a:spcBef>
            </a:pPr>
            <a:endParaRPr lang="de-DE" sz="2800" b="0" strike="noStrike" spc="-1" dirty="0">
              <a:latin typeface="Arial"/>
            </a:endParaRPr>
          </a:p>
        </p:txBody>
      </p:sp>
      <p:pic>
        <p:nvPicPr>
          <p:cNvPr id="5" name="Grafik 4" descr="Ein Bild, das Text, Logo, Emblem, Symbol enthält.">
            <a:extLst>
              <a:ext uri="{FF2B5EF4-FFF2-40B4-BE49-F238E27FC236}">
                <a16:creationId xmlns:a16="http://schemas.microsoft.com/office/drawing/2014/main" id="{6D4B8FDA-7B98-6646-9094-F7E8451FEC84}"/>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5202" b="94055" l="6639" r="94626">
                        <a14:foregroundMark x1="63593" y1="67357" x2="63593" y2="67357"/>
                        <a14:foregroundMark x1="59852" y1="59448" x2="59852" y2="59448"/>
                        <a14:foregroundMark x1="45416" y1="43206" x2="40832" y2="57378"/>
                        <a14:foregroundMark x1="40832" y1="57378" x2="54795" y2="65393"/>
                        <a14:foregroundMark x1="54795" y1="65393" x2="62065" y2="57590"/>
                        <a14:foregroundMark x1="62065" y1="57590" x2="61538" y2="54989"/>
                        <a14:foregroundMark x1="43203" y1="27282" x2="28082" y2="34130"/>
                        <a14:foregroundMark x1="28082" y1="34130" x2="24974" y2="61783"/>
                        <a14:foregroundMark x1="24974" y1="61783" x2="57587" y2="76168"/>
                        <a14:foregroundMark x1="57587" y1="76168" x2="91904" y2="67872"/>
                        <a14:foregroundMark x1="95061" y1="58195" x2="94626" y2="50743"/>
                        <a14:foregroundMark x1="94626" y1="50743" x2="82086" y2="24522"/>
                        <a14:foregroundMark x1="23973" y1="13907" x2="17439" y2="19268"/>
                        <a14:foregroundMark x1="17439" y1="19268" x2="11117" y2="32378"/>
                        <a14:foregroundMark x1="11117" y1="32378" x2="10537" y2="47665"/>
                        <a14:foregroundMark x1="10537" y1="47665" x2="19336" y2="69108"/>
                        <a14:foregroundMark x1="19336" y1="69108" x2="51633" y2="79140"/>
                        <a14:foregroundMark x1="51633" y1="79140" x2="78188" y2="61730"/>
                        <a14:foregroundMark x1="78188" y1="61730" x2="85458" y2="40605"/>
                        <a14:foregroundMark x1="85458" y1="40605" x2="68809" y2="21815"/>
                        <a14:foregroundMark x1="68809" y1="21815" x2="48209" y2="16985"/>
                        <a14:foregroundMark x1="48209" y1="16985" x2="29663" y2="21656"/>
                        <a14:foregroundMark x1="29663" y1="21656" x2="25342" y2="25902"/>
                        <a14:foregroundMark x1="12750" y1="26592" x2="4558" y2="43200"/>
                        <a14:foregroundMark x1="4949" y1="46341" x2="9484" y2="65499"/>
                        <a14:foregroundMark x1="9484" y1="65499" x2="15595" y2="76645"/>
                        <a14:foregroundMark x1="15595" y1="76645" x2="44731" y2="88482"/>
                        <a14:foregroundMark x1="44731" y1="88482" x2="54531" y2="87951"/>
                        <a14:foregroundMark x1="54531" y1="87951" x2="78451" y2="73142"/>
                        <a14:foregroundMark x1="78451" y1="73142" x2="85564" y2="51433"/>
                        <a14:foregroundMark x1="85564" y1="51433" x2="84879" y2="29883"/>
                        <a14:foregroundMark x1="84879" y1="29883" x2="83456" y2="25902"/>
                        <a14:foregroundMark x1="21075" y1="82590" x2="35142" y2="91932"/>
                        <a14:foregroundMark x1="35142" y1="91932" x2="44626" y2="91985"/>
                        <a14:foregroundMark x1="44626" y1="91985" x2="66649" y2="88747"/>
                        <a14:foregroundMark x1="66649" y1="88747" x2="85564" y2="76327"/>
                        <a14:foregroundMark x1="85564" y1="76327" x2="89094" y2="71125"/>
                        <a14:foregroundMark x1="54900" y1="94214" x2="47418" y2="92675"/>
                        <a14:foregroundMark x1="5479" y1="54989" x2="6639" y2="45170"/>
                        <a14:foregroundMark x1="6639" y1="45170" x2="25184" y2="18896"/>
                        <a14:foregroundMark x1="36038" y1="9820" x2="58535" y2="7590"/>
                        <a14:foregroundMark x1="58535" y1="7590" x2="68493" y2="9130"/>
                        <a14:foregroundMark x1="68493" y1="9130" x2="68704" y2="9448"/>
                        <a14:foregroundMark x1="55427" y1="5202" x2="55427" y2="5202"/>
                        <a14:foregroundMark x1="54900" y1="5361" x2="52371" y2="5361"/>
                        <a14:foregroundMark x1="52371" y1="5361" x2="52371" y2="5361"/>
                        <a14:foregroundMark x1="52371" y1="5361" x2="52371" y2="5361"/>
                        <a14:foregroundMark x1="52371" y1="5361" x2="52371" y2="5361"/>
                        <a14:backgroundMark x1="4584" y1="43206" x2="3952" y2="46125"/>
                        <a14:backgroundMark x1="95890" y1="58439" x2="92308" y2="70435"/>
                        <a14:backgroundMark x1="95680" y1="59979" x2="95205" y2="64915"/>
                        <a14:backgroundMark x1="95205" y1="65605" x2="96575" y2="67357"/>
                        <a14:backgroundMark x1="96207" y1="62739" x2="93678" y2="69586"/>
                      </a14:backgroundRemoval>
                    </a14:imgEffect>
                  </a14:imgLayer>
                </a14:imgProps>
              </a:ext>
              <a:ext uri="{28A0092B-C50C-407E-A947-70E740481C1C}">
                <a14:useLocalDpi xmlns:a14="http://schemas.microsoft.com/office/drawing/2010/main" val="0"/>
              </a:ext>
            </a:extLst>
          </a:blip>
          <a:stretch>
            <a:fillRect/>
          </a:stretch>
        </p:blipFill>
        <p:spPr>
          <a:xfrm>
            <a:off x="108155" y="0"/>
            <a:ext cx="609479" cy="604984"/>
          </a:xfrm>
          <a:prstGeom prst="rect">
            <a:avLst/>
          </a:prstGeom>
        </p:spPr>
      </p:pic>
      <p:sp>
        <p:nvSpPr>
          <p:cNvPr id="10" name="Textfeld 9">
            <a:extLst>
              <a:ext uri="{FF2B5EF4-FFF2-40B4-BE49-F238E27FC236}">
                <a16:creationId xmlns:a16="http://schemas.microsoft.com/office/drawing/2014/main" id="{1FB1F6A0-B9F0-FFE8-1C8B-196CDD6C3A9F}"/>
              </a:ext>
            </a:extLst>
          </p:cNvPr>
          <p:cNvSpPr txBox="1"/>
          <p:nvPr/>
        </p:nvSpPr>
        <p:spPr>
          <a:xfrm>
            <a:off x="693968" y="860567"/>
            <a:ext cx="10805651" cy="461665"/>
          </a:xfrm>
          <a:prstGeom prst="rect">
            <a:avLst/>
          </a:prstGeom>
          <a:noFill/>
        </p:spPr>
        <p:txBody>
          <a:bodyPr wrap="square" rtlCol="0">
            <a:spAutoFit/>
          </a:bodyPr>
          <a:lstStyle/>
          <a:p>
            <a:pPr marL="110160">
              <a:spcBef>
                <a:spcPts val="1417"/>
              </a:spcBef>
              <a:buClr>
                <a:srgbClr val="000000"/>
              </a:buClr>
              <a:buSzPct val="45000"/>
            </a:pPr>
            <a:r>
              <a:rPr lang="de-DE" sz="2400" b="1" u="sng" spc="-1" dirty="0"/>
              <a:t>Jagdliches Schießen</a:t>
            </a:r>
          </a:p>
        </p:txBody>
      </p:sp>
      <p:sp>
        <p:nvSpPr>
          <p:cNvPr id="8" name="Textfeld 7">
            <a:extLst>
              <a:ext uri="{FF2B5EF4-FFF2-40B4-BE49-F238E27FC236}">
                <a16:creationId xmlns:a16="http://schemas.microsoft.com/office/drawing/2014/main" id="{8793C570-CA8A-C8FF-E868-B4777F7B8A57}"/>
              </a:ext>
            </a:extLst>
          </p:cNvPr>
          <p:cNvSpPr txBox="1"/>
          <p:nvPr/>
        </p:nvSpPr>
        <p:spPr>
          <a:xfrm>
            <a:off x="693968" y="1445342"/>
            <a:ext cx="10781985" cy="1995418"/>
          </a:xfrm>
          <a:prstGeom prst="rect">
            <a:avLst/>
          </a:prstGeom>
          <a:noFill/>
        </p:spPr>
        <p:txBody>
          <a:bodyPr wrap="square" rtlCol="0">
            <a:spAutoFit/>
          </a:bodyPr>
          <a:lstStyle/>
          <a:p>
            <a:pPr marL="110160">
              <a:spcBef>
                <a:spcPts val="1417"/>
              </a:spcBef>
              <a:buClr>
                <a:srgbClr val="000000"/>
              </a:buClr>
              <a:buSzPct val="45000"/>
            </a:pPr>
            <a:r>
              <a:rPr lang="de-DE" sz="2800" b="1" spc="-1" dirty="0"/>
              <a:t>Pokalschießen</a:t>
            </a:r>
            <a:r>
              <a:rPr lang="de-DE" sz="2800" spc="-1" dirty="0"/>
              <a:t> vom JV MOL 25.05.2024 </a:t>
            </a:r>
            <a:r>
              <a:rPr lang="de-DE" sz="2800" spc="-1"/>
              <a:t>in Falkenhagen</a:t>
            </a:r>
            <a:endParaRPr lang="de-DE" sz="2800" spc="-1" dirty="0"/>
          </a:p>
          <a:p>
            <a:pPr marL="110160">
              <a:spcBef>
                <a:spcPts val="1417"/>
              </a:spcBef>
              <a:buClr>
                <a:srgbClr val="000000"/>
              </a:buClr>
              <a:buSzPct val="45000"/>
            </a:pPr>
            <a:r>
              <a:rPr lang="de-DE" sz="2800" spc="-1" dirty="0"/>
              <a:t>Eine Mannschaft: </a:t>
            </a:r>
            <a:r>
              <a:rPr lang="de-DE" sz="2800" b="1" spc="-1" dirty="0"/>
              <a:t>Heike van Reekum , Clemens Schwärzel, Henning van Reekum, Ingo Timm, Mathias Fröhlich		         und Kay </a:t>
            </a:r>
            <a:r>
              <a:rPr lang="de-DE" sz="2800" b="1" spc="-1" dirty="0" err="1"/>
              <a:t>Unterwalder</a:t>
            </a:r>
            <a:endParaRPr lang="de-DE" sz="2800" spc="-1" dirty="0"/>
          </a:p>
        </p:txBody>
      </p:sp>
    </p:spTree>
    <p:extLst>
      <p:ext uri="{BB962C8B-B14F-4D97-AF65-F5344CB8AC3E}">
        <p14:creationId xmlns:p14="http://schemas.microsoft.com/office/powerpoint/2010/main" val="11023936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E79F79-3CBC-A6AA-7DAD-39A2FFB208AE}"/>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AB04B721-CEE6-09C8-B5E3-C77A2C3AD920}"/>
              </a:ext>
            </a:extLst>
          </p:cNvPr>
          <p:cNvSpPr/>
          <p:nvPr/>
        </p:nvSpPr>
        <p:spPr>
          <a:xfrm>
            <a:off x="0" y="0"/>
            <a:ext cx="12193588" cy="6858000"/>
          </a:xfrm>
          <a:prstGeom prst="rect">
            <a:avLst/>
          </a:prstGeom>
          <a:solidFill>
            <a:srgbClr val="EADC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Rechteck 5">
            <a:extLst>
              <a:ext uri="{FF2B5EF4-FFF2-40B4-BE49-F238E27FC236}">
                <a16:creationId xmlns:a16="http://schemas.microsoft.com/office/drawing/2014/main" id="{0E34B6B0-EA24-52EC-EA14-7BBD9A03462F}"/>
              </a:ext>
            </a:extLst>
          </p:cNvPr>
          <p:cNvSpPr/>
          <p:nvPr/>
        </p:nvSpPr>
        <p:spPr>
          <a:xfrm>
            <a:off x="0" y="0"/>
            <a:ext cx="12193588" cy="604984"/>
          </a:xfrm>
          <a:prstGeom prst="rect">
            <a:avLst/>
          </a:prstGeom>
          <a:solidFill>
            <a:schemeClr val="accent6">
              <a:lumMod val="5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 1">
            <a:extLst>
              <a:ext uri="{FF2B5EF4-FFF2-40B4-BE49-F238E27FC236}">
                <a16:creationId xmlns:a16="http://schemas.microsoft.com/office/drawing/2014/main" id="{1DA46804-4F65-DF1F-A9C0-30B18878329B}"/>
              </a:ext>
            </a:extLst>
          </p:cNvPr>
          <p:cNvSpPr>
            <a:spLocks noGrp="1"/>
          </p:cNvSpPr>
          <p:nvPr>
            <p:ph type="title"/>
          </p:nvPr>
        </p:nvSpPr>
        <p:spPr>
          <a:xfrm>
            <a:off x="89284" y="140260"/>
            <a:ext cx="11700386" cy="324464"/>
          </a:xfrm>
        </p:spPr>
        <p:txBody>
          <a:bodyPr/>
          <a:lstStyle/>
          <a:p>
            <a:pPr algn="ctr"/>
            <a:r>
              <a:rPr lang="de-DE" sz="2000" spc="-1" dirty="0">
                <a:solidFill>
                  <a:schemeClr val="bg1"/>
                </a:solidFill>
                <a:latin typeface="Calibri Light"/>
                <a:ea typeface="DejaVu Sans"/>
              </a:rPr>
              <a:t>J</a:t>
            </a:r>
            <a:r>
              <a:rPr lang="de-DE" sz="2000" b="1" strike="noStrike" spc="-1" dirty="0">
                <a:solidFill>
                  <a:schemeClr val="bg1"/>
                </a:solidFill>
                <a:latin typeface="Calibri Light"/>
                <a:ea typeface="DejaVu Sans"/>
              </a:rPr>
              <a:t>agdverband  Altkreis Seelow e.V. Mitgliederversammlung 15.03.2025</a:t>
            </a:r>
            <a:endParaRPr lang="de-DE" sz="2000" dirty="0">
              <a:solidFill>
                <a:schemeClr val="bg1"/>
              </a:solidFill>
            </a:endParaRPr>
          </a:p>
        </p:txBody>
      </p:sp>
      <p:sp>
        <p:nvSpPr>
          <p:cNvPr id="3" name="Untertitel 2">
            <a:extLst>
              <a:ext uri="{FF2B5EF4-FFF2-40B4-BE49-F238E27FC236}">
                <a16:creationId xmlns:a16="http://schemas.microsoft.com/office/drawing/2014/main" id="{8D23B13F-0D5C-1172-3704-1E3514ABDFE3}"/>
              </a:ext>
            </a:extLst>
          </p:cNvPr>
          <p:cNvSpPr>
            <a:spLocks noGrp="1"/>
          </p:cNvSpPr>
          <p:nvPr>
            <p:ph type="subTitle"/>
          </p:nvPr>
        </p:nvSpPr>
        <p:spPr>
          <a:xfrm>
            <a:off x="609479" y="1445342"/>
            <a:ext cx="11090907" cy="5284838"/>
          </a:xfrm>
        </p:spPr>
        <p:txBody>
          <a:bodyPr/>
          <a:lstStyle/>
          <a:p>
            <a:pPr marL="110160">
              <a:lnSpc>
                <a:spcPct val="100000"/>
              </a:lnSpc>
              <a:spcBef>
                <a:spcPts val="1417"/>
              </a:spcBef>
              <a:buClr>
                <a:srgbClr val="000000"/>
              </a:buClr>
              <a:buSzPct val="45000"/>
            </a:pPr>
            <a:endParaRPr lang="de-DE" sz="2400" b="0" strike="noStrike" spc="-1" dirty="0">
              <a:latin typeface="Arial"/>
            </a:endParaRPr>
          </a:p>
          <a:p>
            <a:pPr>
              <a:lnSpc>
                <a:spcPct val="100000"/>
              </a:lnSpc>
              <a:spcBef>
                <a:spcPts val="1417"/>
              </a:spcBef>
            </a:pPr>
            <a:endParaRPr lang="de-DE" sz="2800" b="0" strike="noStrike" spc="-1" dirty="0">
              <a:latin typeface="Arial"/>
            </a:endParaRPr>
          </a:p>
        </p:txBody>
      </p:sp>
      <p:pic>
        <p:nvPicPr>
          <p:cNvPr id="5" name="Grafik 4" descr="Ein Bild, das Text, Logo, Emblem, Symbol enthält.">
            <a:extLst>
              <a:ext uri="{FF2B5EF4-FFF2-40B4-BE49-F238E27FC236}">
                <a16:creationId xmlns:a16="http://schemas.microsoft.com/office/drawing/2014/main" id="{1035FC3D-B9FC-EC58-D507-69CA4D6A3526}"/>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5202" b="94055" l="6639" r="94626">
                        <a14:foregroundMark x1="63593" y1="67357" x2="63593" y2="67357"/>
                        <a14:foregroundMark x1="59852" y1="59448" x2="59852" y2="59448"/>
                        <a14:foregroundMark x1="45416" y1="43206" x2="40832" y2="57378"/>
                        <a14:foregroundMark x1="40832" y1="57378" x2="54795" y2="65393"/>
                        <a14:foregroundMark x1="54795" y1="65393" x2="62065" y2="57590"/>
                        <a14:foregroundMark x1="62065" y1="57590" x2="61538" y2="54989"/>
                        <a14:foregroundMark x1="43203" y1="27282" x2="28082" y2="34130"/>
                        <a14:foregroundMark x1="28082" y1="34130" x2="24974" y2="61783"/>
                        <a14:foregroundMark x1="24974" y1="61783" x2="57587" y2="76168"/>
                        <a14:foregroundMark x1="57587" y1="76168" x2="91904" y2="67872"/>
                        <a14:foregroundMark x1="95061" y1="58195" x2="94626" y2="50743"/>
                        <a14:foregroundMark x1="94626" y1="50743" x2="82086" y2="24522"/>
                        <a14:foregroundMark x1="23973" y1="13907" x2="17439" y2="19268"/>
                        <a14:foregroundMark x1="17439" y1="19268" x2="11117" y2="32378"/>
                        <a14:foregroundMark x1="11117" y1="32378" x2="10537" y2="47665"/>
                        <a14:foregroundMark x1="10537" y1="47665" x2="19336" y2="69108"/>
                        <a14:foregroundMark x1="19336" y1="69108" x2="51633" y2="79140"/>
                        <a14:foregroundMark x1="51633" y1="79140" x2="78188" y2="61730"/>
                        <a14:foregroundMark x1="78188" y1="61730" x2="85458" y2="40605"/>
                        <a14:foregroundMark x1="85458" y1="40605" x2="68809" y2="21815"/>
                        <a14:foregroundMark x1="68809" y1="21815" x2="48209" y2="16985"/>
                        <a14:foregroundMark x1="48209" y1="16985" x2="29663" y2="21656"/>
                        <a14:foregroundMark x1="29663" y1="21656" x2="25342" y2="25902"/>
                        <a14:foregroundMark x1="12750" y1="26592" x2="4558" y2="43200"/>
                        <a14:foregroundMark x1="4949" y1="46341" x2="9484" y2="65499"/>
                        <a14:foregroundMark x1="9484" y1="65499" x2="15595" y2="76645"/>
                        <a14:foregroundMark x1="15595" y1="76645" x2="44731" y2="88482"/>
                        <a14:foregroundMark x1="44731" y1="88482" x2="54531" y2="87951"/>
                        <a14:foregroundMark x1="54531" y1="87951" x2="78451" y2="73142"/>
                        <a14:foregroundMark x1="78451" y1="73142" x2="85564" y2="51433"/>
                        <a14:foregroundMark x1="85564" y1="51433" x2="84879" y2="29883"/>
                        <a14:foregroundMark x1="84879" y1="29883" x2="83456" y2="25902"/>
                        <a14:foregroundMark x1="21075" y1="82590" x2="35142" y2="91932"/>
                        <a14:foregroundMark x1="35142" y1="91932" x2="44626" y2="91985"/>
                        <a14:foregroundMark x1="44626" y1="91985" x2="66649" y2="88747"/>
                        <a14:foregroundMark x1="66649" y1="88747" x2="85564" y2="76327"/>
                        <a14:foregroundMark x1="85564" y1="76327" x2="89094" y2="71125"/>
                        <a14:foregroundMark x1="54900" y1="94214" x2="47418" y2="92675"/>
                        <a14:foregroundMark x1="5479" y1="54989" x2="6639" y2="45170"/>
                        <a14:foregroundMark x1="6639" y1="45170" x2="25184" y2="18896"/>
                        <a14:foregroundMark x1="36038" y1="9820" x2="58535" y2="7590"/>
                        <a14:foregroundMark x1="58535" y1="7590" x2="68493" y2="9130"/>
                        <a14:foregroundMark x1="68493" y1="9130" x2="68704" y2="9448"/>
                        <a14:foregroundMark x1="55427" y1="5202" x2="55427" y2="5202"/>
                        <a14:foregroundMark x1="54900" y1="5361" x2="52371" y2="5361"/>
                        <a14:foregroundMark x1="52371" y1="5361" x2="52371" y2="5361"/>
                        <a14:foregroundMark x1="52371" y1="5361" x2="52371" y2="5361"/>
                        <a14:foregroundMark x1="52371" y1="5361" x2="52371" y2="5361"/>
                        <a14:backgroundMark x1="4584" y1="43206" x2="3952" y2="46125"/>
                        <a14:backgroundMark x1="95890" y1="58439" x2="92308" y2="70435"/>
                        <a14:backgroundMark x1="95680" y1="59979" x2="95205" y2="64915"/>
                        <a14:backgroundMark x1="95205" y1="65605" x2="96575" y2="67357"/>
                        <a14:backgroundMark x1="96207" y1="62739" x2="93678" y2="69586"/>
                      </a14:backgroundRemoval>
                    </a14:imgEffect>
                  </a14:imgLayer>
                </a14:imgProps>
              </a:ext>
              <a:ext uri="{28A0092B-C50C-407E-A947-70E740481C1C}">
                <a14:useLocalDpi xmlns:a14="http://schemas.microsoft.com/office/drawing/2010/main" val="0"/>
              </a:ext>
            </a:extLst>
          </a:blip>
          <a:stretch>
            <a:fillRect/>
          </a:stretch>
        </p:blipFill>
        <p:spPr>
          <a:xfrm>
            <a:off x="108155" y="0"/>
            <a:ext cx="609479" cy="604984"/>
          </a:xfrm>
          <a:prstGeom prst="rect">
            <a:avLst/>
          </a:prstGeom>
        </p:spPr>
      </p:pic>
      <p:sp>
        <p:nvSpPr>
          <p:cNvPr id="10" name="Textfeld 9">
            <a:extLst>
              <a:ext uri="{FF2B5EF4-FFF2-40B4-BE49-F238E27FC236}">
                <a16:creationId xmlns:a16="http://schemas.microsoft.com/office/drawing/2014/main" id="{156CFE05-3755-24F6-4ABD-F83ED46CD4FE}"/>
              </a:ext>
            </a:extLst>
          </p:cNvPr>
          <p:cNvSpPr txBox="1"/>
          <p:nvPr/>
        </p:nvSpPr>
        <p:spPr>
          <a:xfrm>
            <a:off x="693968" y="860567"/>
            <a:ext cx="10805651" cy="461665"/>
          </a:xfrm>
          <a:prstGeom prst="rect">
            <a:avLst/>
          </a:prstGeom>
          <a:noFill/>
        </p:spPr>
        <p:txBody>
          <a:bodyPr wrap="square" rtlCol="0">
            <a:spAutoFit/>
          </a:bodyPr>
          <a:lstStyle/>
          <a:p>
            <a:pPr marL="110160">
              <a:spcBef>
                <a:spcPts val="1417"/>
              </a:spcBef>
              <a:buClr>
                <a:srgbClr val="000000"/>
              </a:buClr>
              <a:buSzPct val="45000"/>
            </a:pPr>
            <a:r>
              <a:rPr lang="de-DE" sz="2400" b="1" u="sng" spc="-1" dirty="0"/>
              <a:t>Jagdliches Schießen</a:t>
            </a:r>
          </a:p>
        </p:txBody>
      </p:sp>
      <p:sp>
        <p:nvSpPr>
          <p:cNvPr id="4" name="Textfeld 3">
            <a:extLst>
              <a:ext uri="{FF2B5EF4-FFF2-40B4-BE49-F238E27FC236}">
                <a16:creationId xmlns:a16="http://schemas.microsoft.com/office/drawing/2014/main" id="{57E2FC10-BCAA-0267-FAB1-2CCA2098E5F9}"/>
              </a:ext>
            </a:extLst>
          </p:cNvPr>
          <p:cNvSpPr txBox="1"/>
          <p:nvPr/>
        </p:nvSpPr>
        <p:spPr>
          <a:xfrm>
            <a:off x="493202" y="1612490"/>
            <a:ext cx="11374333" cy="5191165"/>
          </a:xfrm>
          <a:prstGeom prst="rect">
            <a:avLst/>
          </a:prstGeom>
          <a:noFill/>
        </p:spPr>
        <p:txBody>
          <a:bodyPr wrap="square" rtlCol="0">
            <a:spAutoFit/>
          </a:bodyPr>
          <a:lstStyle/>
          <a:p>
            <a:pPr marL="110160">
              <a:spcBef>
                <a:spcPts val="1417"/>
              </a:spcBef>
              <a:buClr>
                <a:srgbClr val="000000"/>
              </a:buClr>
              <a:buSzPct val="45000"/>
            </a:pPr>
            <a:r>
              <a:rPr lang="de-DE" b="1" spc="-1" dirty="0"/>
              <a:t>Landesmeisterschaften</a:t>
            </a:r>
            <a:r>
              <a:rPr lang="de-DE" spc="-1" dirty="0"/>
              <a:t> am 15. 06.2024 in </a:t>
            </a:r>
            <a:r>
              <a:rPr lang="de-DE" b="1" spc="-1" dirty="0"/>
              <a:t>Herzberg</a:t>
            </a:r>
            <a:r>
              <a:rPr lang="de-DE" spc="-1" dirty="0"/>
              <a:t> nahmen für den </a:t>
            </a:r>
            <a:r>
              <a:rPr lang="de-DE" b="1" spc="-1" dirty="0"/>
              <a:t>JV Altkreis Seelow</a:t>
            </a:r>
            <a:r>
              <a:rPr lang="de-DE" spc="-1" dirty="0"/>
              <a:t> die Schützen </a:t>
            </a:r>
            <a:r>
              <a:rPr lang="de-DE" b="1" spc="-1" dirty="0"/>
              <a:t>Heike van Reekum, Clemens Schwärzel, Henning van Reekum, Ingo Timm, Matthias Fröhlich, Carsten Meyer und Kay </a:t>
            </a:r>
            <a:r>
              <a:rPr lang="de-DE" b="1" spc="-1" dirty="0" err="1"/>
              <a:t>Unterwalder</a:t>
            </a:r>
            <a:r>
              <a:rPr lang="de-DE" b="1" spc="-1" dirty="0"/>
              <a:t> </a:t>
            </a:r>
            <a:r>
              <a:rPr lang="de-DE" spc="-1" dirty="0"/>
              <a:t>teil.</a:t>
            </a:r>
          </a:p>
          <a:p>
            <a:pPr marL="110160">
              <a:spcBef>
                <a:spcPts val="1417"/>
              </a:spcBef>
              <a:buClr>
                <a:srgbClr val="000000"/>
              </a:buClr>
              <a:buSzPct val="45000"/>
            </a:pPr>
            <a:r>
              <a:rPr lang="de-DE" u="sng" spc="-1" dirty="0"/>
              <a:t>Henning van Reekum </a:t>
            </a:r>
            <a:r>
              <a:rPr lang="de-DE" spc="-1" dirty="0"/>
              <a:t>mit </a:t>
            </a:r>
            <a:r>
              <a:rPr lang="de-DE" b="1" spc="-1" dirty="0"/>
              <a:t>299 Ringen</a:t>
            </a:r>
            <a:r>
              <a:rPr lang="de-DE" spc="-1" dirty="0"/>
              <a:t>: Jugendklasse </a:t>
            </a:r>
            <a:r>
              <a:rPr lang="de-DE" b="1" spc="-1" dirty="0"/>
              <a:t>Platz 2 </a:t>
            </a:r>
            <a:r>
              <a:rPr lang="de-DE" spc="-1" dirty="0"/>
              <a:t>- Flintenwertung Jugendklasse </a:t>
            </a:r>
            <a:r>
              <a:rPr lang="de-DE" b="1" spc="-1" dirty="0"/>
              <a:t>Platz 3 (130)</a:t>
            </a:r>
          </a:p>
          <a:p>
            <a:pPr marL="110160">
              <a:spcBef>
                <a:spcPts val="1417"/>
              </a:spcBef>
              <a:buClr>
                <a:srgbClr val="000000"/>
              </a:buClr>
              <a:buSzPct val="45000"/>
            </a:pPr>
            <a:r>
              <a:rPr lang="de-DE" u="sng" spc="-1" dirty="0"/>
              <a:t>Heike van Reekum </a:t>
            </a:r>
            <a:r>
              <a:rPr lang="de-DE" spc="-1" dirty="0"/>
              <a:t>mit </a:t>
            </a:r>
            <a:r>
              <a:rPr lang="de-DE" b="1" spc="-1" dirty="0"/>
              <a:t>260 Ringen</a:t>
            </a:r>
            <a:r>
              <a:rPr lang="de-DE" spc="-1" dirty="0"/>
              <a:t>:  Damenklasse </a:t>
            </a:r>
            <a:r>
              <a:rPr lang="de-DE" b="1" spc="-1" dirty="0"/>
              <a:t>Platz 3 - </a:t>
            </a:r>
            <a:r>
              <a:rPr lang="de-DE" spc="-1" dirty="0"/>
              <a:t>Flintenwertung Damenklasse </a:t>
            </a:r>
            <a:r>
              <a:rPr lang="de-DE" b="1" spc="-1" dirty="0"/>
              <a:t>Platz 3 (110)</a:t>
            </a:r>
          </a:p>
          <a:p>
            <a:pPr marL="110160">
              <a:spcBef>
                <a:spcPts val="1417"/>
              </a:spcBef>
              <a:buClr>
                <a:srgbClr val="000000"/>
              </a:buClr>
              <a:buSzPct val="45000"/>
            </a:pPr>
            <a:r>
              <a:rPr lang="de-DE" u="sng" spc="-1" dirty="0"/>
              <a:t>Matthias Fröhlich: </a:t>
            </a:r>
            <a:r>
              <a:rPr lang="de-DE" spc="-1" dirty="0"/>
              <a:t>Flintenwertung Altersklasse </a:t>
            </a:r>
            <a:r>
              <a:rPr lang="de-DE" b="1" spc="-1" dirty="0"/>
              <a:t>Platz 3 (145)</a:t>
            </a:r>
            <a:endParaRPr lang="de-DE" spc="-1" dirty="0"/>
          </a:p>
          <a:p>
            <a:pPr marL="110160">
              <a:spcBef>
                <a:spcPts val="1417"/>
              </a:spcBef>
              <a:buClr>
                <a:srgbClr val="000000"/>
              </a:buClr>
              <a:buSzPct val="45000"/>
            </a:pPr>
            <a:r>
              <a:rPr lang="de-DE" u="sng" spc="-1" dirty="0"/>
              <a:t>Die Männermannschaft </a:t>
            </a:r>
            <a:r>
              <a:rPr lang="de-DE" spc="-1" dirty="0"/>
              <a:t>kämpfte sich auf </a:t>
            </a:r>
            <a:r>
              <a:rPr lang="de-DE" b="1" spc="-1" dirty="0"/>
              <a:t>Platz 8 von 23 Mannschaften (1191 Ringe)</a:t>
            </a:r>
          </a:p>
          <a:p>
            <a:pPr marL="110160">
              <a:spcBef>
                <a:spcPts val="1417"/>
              </a:spcBef>
              <a:buClr>
                <a:srgbClr val="000000"/>
              </a:buClr>
              <a:buSzPct val="45000"/>
            </a:pPr>
            <a:endParaRPr lang="de-DE" sz="2800" b="1" spc="-1" dirty="0"/>
          </a:p>
          <a:p>
            <a:pPr marL="110160">
              <a:spcBef>
                <a:spcPts val="1417"/>
              </a:spcBef>
              <a:buClr>
                <a:srgbClr val="000000"/>
              </a:buClr>
              <a:buSzPct val="45000"/>
            </a:pPr>
            <a:r>
              <a:rPr lang="de-DE" sz="2800" spc="-1" dirty="0"/>
              <a:t>Teilnahmen 129 Jäger und 23 Mannschaften </a:t>
            </a:r>
          </a:p>
          <a:p>
            <a:pPr marL="110160">
              <a:lnSpc>
                <a:spcPct val="100000"/>
              </a:lnSpc>
              <a:spcBef>
                <a:spcPts val="1417"/>
              </a:spcBef>
              <a:buClr>
                <a:srgbClr val="000000"/>
              </a:buClr>
              <a:buSzPct val="45000"/>
            </a:pPr>
            <a:endParaRPr lang="de-DE" sz="1800" b="0" strike="noStrike" spc="-1" dirty="0">
              <a:latin typeface="Arial"/>
            </a:endParaRPr>
          </a:p>
          <a:p>
            <a:pPr>
              <a:lnSpc>
                <a:spcPct val="100000"/>
              </a:lnSpc>
              <a:spcBef>
                <a:spcPts val="1417"/>
              </a:spcBef>
            </a:pPr>
            <a:endParaRPr lang="de-DE" sz="2000" b="0" strike="noStrike" spc="-1" dirty="0">
              <a:latin typeface="Arial"/>
            </a:endParaRPr>
          </a:p>
          <a:p>
            <a:endParaRPr lang="de-DE" dirty="0"/>
          </a:p>
        </p:txBody>
      </p:sp>
    </p:spTree>
    <p:extLst>
      <p:ext uri="{BB962C8B-B14F-4D97-AF65-F5344CB8AC3E}">
        <p14:creationId xmlns:p14="http://schemas.microsoft.com/office/powerpoint/2010/main" val="463546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FB5711-9E9E-B8C2-D5EF-1EC476349A0A}"/>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FD8664AC-CD5B-FDC5-0F77-2376D5A4C664}"/>
              </a:ext>
            </a:extLst>
          </p:cNvPr>
          <p:cNvSpPr/>
          <p:nvPr/>
        </p:nvSpPr>
        <p:spPr>
          <a:xfrm>
            <a:off x="0" y="0"/>
            <a:ext cx="12193588" cy="6858000"/>
          </a:xfrm>
          <a:prstGeom prst="rect">
            <a:avLst/>
          </a:prstGeom>
          <a:solidFill>
            <a:srgbClr val="EADC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Rechteck 5">
            <a:extLst>
              <a:ext uri="{FF2B5EF4-FFF2-40B4-BE49-F238E27FC236}">
                <a16:creationId xmlns:a16="http://schemas.microsoft.com/office/drawing/2014/main" id="{60689F7B-6B52-3F38-3564-9F9862FE15D0}"/>
              </a:ext>
            </a:extLst>
          </p:cNvPr>
          <p:cNvSpPr/>
          <p:nvPr/>
        </p:nvSpPr>
        <p:spPr>
          <a:xfrm>
            <a:off x="0" y="0"/>
            <a:ext cx="12193588" cy="604984"/>
          </a:xfrm>
          <a:prstGeom prst="rect">
            <a:avLst/>
          </a:prstGeom>
          <a:solidFill>
            <a:schemeClr val="accent6">
              <a:lumMod val="5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 1">
            <a:extLst>
              <a:ext uri="{FF2B5EF4-FFF2-40B4-BE49-F238E27FC236}">
                <a16:creationId xmlns:a16="http://schemas.microsoft.com/office/drawing/2014/main" id="{FD8627AB-D80E-A7EA-5096-F82360F4EBE9}"/>
              </a:ext>
            </a:extLst>
          </p:cNvPr>
          <p:cNvSpPr>
            <a:spLocks noGrp="1"/>
          </p:cNvSpPr>
          <p:nvPr>
            <p:ph type="title"/>
          </p:nvPr>
        </p:nvSpPr>
        <p:spPr>
          <a:xfrm>
            <a:off x="89284" y="140260"/>
            <a:ext cx="11700386" cy="324464"/>
          </a:xfrm>
        </p:spPr>
        <p:txBody>
          <a:bodyPr/>
          <a:lstStyle/>
          <a:p>
            <a:pPr algn="ctr"/>
            <a:r>
              <a:rPr lang="de-DE" sz="2000" spc="-1" dirty="0">
                <a:solidFill>
                  <a:schemeClr val="bg1"/>
                </a:solidFill>
                <a:latin typeface="Calibri Light"/>
                <a:ea typeface="DejaVu Sans"/>
              </a:rPr>
              <a:t>J</a:t>
            </a:r>
            <a:r>
              <a:rPr lang="de-DE" sz="2000" b="1" strike="noStrike" spc="-1" dirty="0">
                <a:solidFill>
                  <a:schemeClr val="bg1"/>
                </a:solidFill>
                <a:latin typeface="Calibri Light"/>
                <a:ea typeface="DejaVu Sans"/>
              </a:rPr>
              <a:t>agdverband  Altkreis Seelow e.V. Mitgliederversammlung 15.03.2025</a:t>
            </a:r>
            <a:endParaRPr lang="de-DE" sz="2000" dirty="0">
              <a:solidFill>
                <a:schemeClr val="bg1"/>
              </a:solidFill>
            </a:endParaRPr>
          </a:p>
        </p:txBody>
      </p:sp>
      <p:sp>
        <p:nvSpPr>
          <p:cNvPr id="3" name="Untertitel 2">
            <a:extLst>
              <a:ext uri="{FF2B5EF4-FFF2-40B4-BE49-F238E27FC236}">
                <a16:creationId xmlns:a16="http://schemas.microsoft.com/office/drawing/2014/main" id="{C6AEC69E-5E9A-A306-42C8-82F47BB028F9}"/>
              </a:ext>
            </a:extLst>
          </p:cNvPr>
          <p:cNvSpPr>
            <a:spLocks noGrp="1"/>
          </p:cNvSpPr>
          <p:nvPr>
            <p:ph type="subTitle"/>
          </p:nvPr>
        </p:nvSpPr>
        <p:spPr>
          <a:xfrm>
            <a:off x="609479" y="1445342"/>
            <a:ext cx="11090907" cy="5284838"/>
          </a:xfrm>
        </p:spPr>
        <p:txBody>
          <a:bodyPr/>
          <a:lstStyle/>
          <a:p>
            <a:pPr marL="110160">
              <a:lnSpc>
                <a:spcPct val="100000"/>
              </a:lnSpc>
              <a:spcBef>
                <a:spcPts val="1417"/>
              </a:spcBef>
              <a:buClr>
                <a:srgbClr val="000000"/>
              </a:buClr>
              <a:buSzPct val="45000"/>
            </a:pPr>
            <a:endParaRPr lang="de-DE" sz="2400" b="0" strike="noStrike" spc="-1" dirty="0">
              <a:latin typeface="Arial"/>
            </a:endParaRPr>
          </a:p>
          <a:p>
            <a:pPr>
              <a:lnSpc>
                <a:spcPct val="100000"/>
              </a:lnSpc>
              <a:spcBef>
                <a:spcPts val="1417"/>
              </a:spcBef>
            </a:pPr>
            <a:endParaRPr lang="de-DE" sz="2800" b="0" strike="noStrike" spc="-1" dirty="0">
              <a:latin typeface="Arial"/>
            </a:endParaRPr>
          </a:p>
        </p:txBody>
      </p:sp>
      <p:pic>
        <p:nvPicPr>
          <p:cNvPr id="5" name="Grafik 4" descr="Ein Bild, das Text, Logo, Emblem, Symbol enthält.">
            <a:extLst>
              <a:ext uri="{FF2B5EF4-FFF2-40B4-BE49-F238E27FC236}">
                <a16:creationId xmlns:a16="http://schemas.microsoft.com/office/drawing/2014/main" id="{327FD711-32FB-8482-B9B5-CAEE83E53F26}"/>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5202" b="94055" l="6639" r="94626">
                        <a14:foregroundMark x1="63593" y1="67357" x2="63593" y2="67357"/>
                        <a14:foregroundMark x1="59852" y1="59448" x2="59852" y2="59448"/>
                        <a14:foregroundMark x1="45416" y1="43206" x2="40832" y2="57378"/>
                        <a14:foregroundMark x1="40832" y1="57378" x2="54795" y2="65393"/>
                        <a14:foregroundMark x1="54795" y1="65393" x2="62065" y2="57590"/>
                        <a14:foregroundMark x1="62065" y1="57590" x2="61538" y2="54989"/>
                        <a14:foregroundMark x1="43203" y1="27282" x2="28082" y2="34130"/>
                        <a14:foregroundMark x1="28082" y1="34130" x2="24974" y2="61783"/>
                        <a14:foregroundMark x1="24974" y1="61783" x2="57587" y2="76168"/>
                        <a14:foregroundMark x1="57587" y1="76168" x2="91904" y2="67872"/>
                        <a14:foregroundMark x1="95061" y1="58195" x2="94626" y2="50743"/>
                        <a14:foregroundMark x1="94626" y1="50743" x2="82086" y2="24522"/>
                        <a14:foregroundMark x1="23973" y1="13907" x2="17439" y2="19268"/>
                        <a14:foregroundMark x1="17439" y1="19268" x2="11117" y2="32378"/>
                        <a14:foregroundMark x1="11117" y1="32378" x2="10537" y2="47665"/>
                        <a14:foregroundMark x1="10537" y1="47665" x2="19336" y2="69108"/>
                        <a14:foregroundMark x1="19336" y1="69108" x2="51633" y2="79140"/>
                        <a14:foregroundMark x1="51633" y1="79140" x2="78188" y2="61730"/>
                        <a14:foregroundMark x1="78188" y1="61730" x2="85458" y2="40605"/>
                        <a14:foregroundMark x1="85458" y1="40605" x2="68809" y2="21815"/>
                        <a14:foregroundMark x1="68809" y1="21815" x2="48209" y2="16985"/>
                        <a14:foregroundMark x1="48209" y1="16985" x2="29663" y2="21656"/>
                        <a14:foregroundMark x1="29663" y1="21656" x2="25342" y2="25902"/>
                        <a14:foregroundMark x1="12750" y1="26592" x2="4558" y2="43200"/>
                        <a14:foregroundMark x1="4949" y1="46341" x2="9484" y2="65499"/>
                        <a14:foregroundMark x1="9484" y1="65499" x2="15595" y2="76645"/>
                        <a14:foregroundMark x1="15595" y1="76645" x2="44731" y2="88482"/>
                        <a14:foregroundMark x1="44731" y1="88482" x2="54531" y2="87951"/>
                        <a14:foregroundMark x1="54531" y1="87951" x2="78451" y2="73142"/>
                        <a14:foregroundMark x1="78451" y1="73142" x2="85564" y2="51433"/>
                        <a14:foregroundMark x1="85564" y1="51433" x2="84879" y2="29883"/>
                        <a14:foregroundMark x1="84879" y1="29883" x2="83456" y2="25902"/>
                        <a14:foregroundMark x1="21075" y1="82590" x2="35142" y2="91932"/>
                        <a14:foregroundMark x1="35142" y1="91932" x2="44626" y2="91985"/>
                        <a14:foregroundMark x1="44626" y1="91985" x2="66649" y2="88747"/>
                        <a14:foregroundMark x1="66649" y1="88747" x2="85564" y2="76327"/>
                        <a14:foregroundMark x1="85564" y1="76327" x2="89094" y2="71125"/>
                        <a14:foregroundMark x1="54900" y1="94214" x2="47418" y2="92675"/>
                        <a14:foregroundMark x1="5479" y1="54989" x2="6639" y2="45170"/>
                        <a14:foregroundMark x1="6639" y1="45170" x2="25184" y2="18896"/>
                        <a14:foregroundMark x1="36038" y1="9820" x2="58535" y2="7590"/>
                        <a14:foregroundMark x1="58535" y1="7590" x2="68493" y2="9130"/>
                        <a14:foregroundMark x1="68493" y1="9130" x2="68704" y2="9448"/>
                        <a14:foregroundMark x1="55427" y1="5202" x2="55427" y2="5202"/>
                        <a14:foregroundMark x1="54900" y1="5361" x2="52371" y2="5361"/>
                        <a14:foregroundMark x1="52371" y1="5361" x2="52371" y2="5361"/>
                        <a14:foregroundMark x1="52371" y1="5361" x2="52371" y2="5361"/>
                        <a14:foregroundMark x1="52371" y1="5361" x2="52371" y2="5361"/>
                        <a14:backgroundMark x1="4584" y1="43206" x2="3952" y2="46125"/>
                        <a14:backgroundMark x1="95890" y1="58439" x2="92308" y2="70435"/>
                        <a14:backgroundMark x1="95680" y1="59979" x2="95205" y2="64915"/>
                        <a14:backgroundMark x1="95205" y1="65605" x2="96575" y2="67357"/>
                        <a14:backgroundMark x1="96207" y1="62739" x2="93678" y2="69586"/>
                      </a14:backgroundRemoval>
                    </a14:imgEffect>
                  </a14:imgLayer>
                </a14:imgProps>
              </a:ext>
              <a:ext uri="{28A0092B-C50C-407E-A947-70E740481C1C}">
                <a14:useLocalDpi xmlns:a14="http://schemas.microsoft.com/office/drawing/2010/main" val="0"/>
              </a:ext>
            </a:extLst>
          </a:blip>
          <a:stretch>
            <a:fillRect/>
          </a:stretch>
        </p:blipFill>
        <p:spPr>
          <a:xfrm>
            <a:off x="108155" y="0"/>
            <a:ext cx="609479" cy="604984"/>
          </a:xfrm>
          <a:prstGeom prst="rect">
            <a:avLst/>
          </a:prstGeom>
        </p:spPr>
      </p:pic>
      <p:sp>
        <p:nvSpPr>
          <p:cNvPr id="10" name="Textfeld 9">
            <a:extLst>
              <a:ext uri="{FF2B5EF4-FFF2-40B4-BE49-F238E27FC236}">
                <a16:creationId xmlns:a16="http://schemas.microsoft.com/office/drawing/2014/main" id="{5DC02C47-5382-B486-11F0-B608AC0481F2}"/>
              </a:ext>
            </a:extLst>
          </p:cNvPr>
          <p:cNvSpPr txBox="1"/>
          <p:nvPr/>
        </p:nvSpPr>
        <p:spPr>
          <a:xfrm>
            <a:off x="693968" y="860567"/>
            <a:ext cx="10805651" cy="461665"/>
          </a:xfrm>
          <a:prstGeom prst="rect">
            <a:avLst/>
          </a:prstGeom>
          <a:noFill/>
        </p:spPr>
        <p:txBody>
          <a:bodyPr wrap="square" rtlCol="0">
            <a:spAutoFit/>
          </a:bodyPr>
          <a:lstStyle/>
          <a:p>
            <a:pPr marL="110160">
              <a:spcBef>
                <a:spcPts val="1417"/>
              </a:spcBef>
              <a:buClr>
                <a:srgbClr val="000000"/>
              </a:buClr>
              <a:buSzPct val="45000"/>
            </a:pPr>
            <a:r>
              <a:rPr lang="de-DE" sz="2400" b="1" u="sng" spc="-1" dirty="0"/>
              <a:t>Jagdliches Schießen</a:t>
            </a:r>
          </a:p>
        </p:txBody>
      </p:sp>
      <p:pic>
        <p:nvPicPr>
          <p:cNvPr id="9" name="Grafik 8" descr="Ein Bild, das Kleidung, draußen, Himmel, Person enthält.&#10;&#10;KI-generierte Inhalte können fehlerhaft sein.">
            <a:extLst>
              <a:ext uri="{FF2B5EF4-FFF2-40B4-BE49-F238E27FC236}">
                <a16:creationId xmlns:a16="http://schemas.microsoft.com/office/drawing/2014/main" id="{4EA25876-96C2-AAE9-96AD-8773058419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36089" y="933334"/>
            <a:ext cx="4242440" cy="5656586"/>
          </a:xfrm>
          <a:prstGeom prst="rect">
            <a:avLst/>
          </a:prstGeom>
        </p:spPr>
      </p:pic>
    </p:spTree>
    <p:extLst>
      <p:ext uri="{BB962C8B-B14F-4D97-AF65-F5344CB8AC3E}">
        <p14:creationId xmlns:p14="http://schemas.microsoft.com/office/powerpoint/2010/main" val="41187968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91EA23-D939-F4D3-F64A-508F4C78DB39}"/>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35BCB01F-34B2-6CD3-5230-6AA262EC21DA}"/>
              </a:ext>
            </a:extLst>
          </p:cNvPr>
          <p:cNvSpPr/>
          <p:nvPr/>
        </p:nvSpPr>
        <p:spPr>
          <a:xfrm>
            <a:off x="0" y="0"/>
            <a:ext cx="12193588" cy="6858000"/>
          </a:xfrm>
          <a:prstGeom prst="rect">
            <a:avLst/>
          </a:prstGeom>
          <a:solidFill>
            <a:srgbClr val="EADC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Rechteck 5">
            <a:extLst>
              <a:ext uri="{FF2B5EF4-FFF2-40B4-BE49-F238E27FC236}">
                <a16:creationId xmlns:a16="http://schemas.microsoft.com/office/drawing/2014/main" id="{20DCC9F8-C4ED-8629-F181-65C0D8C64137}"/>
              </a:ext>
            </a:extLst>
          </p:cNvPr>
          <p:cNvSpPr/>
          <p:nvPr/>
        </p:nvSpPr>
        <p:spPr>
          <a:xfrm>
            <a:off x="0" y="0"/>
            <a:ext cx="12193588" cy="604984"/>
          </a:xfrm>
          <a:prstGeom prst="rect">
            <a:avLst/>
          </a:prstGeom>
          <a:solidFill>
            <a:schemeClr val="accent6">
              <a:lumMod val="5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 1">
            <a:extLst>
              <a:ext uri="{FF2B5EF4-FFF2-40B4-BE49-F238E27FC236}">
                <a16:creationId xmlns:a16="http://schemas.microsoft.com/office/drawing/2014/main" id="{1285B324-A2D1-5F01-9F10-C7F49CFC624C}"/>
              </a:ext>
            </a:extLst>
          </p:cNvPr>
          <p:cNvSpPr>
            <a:spLocks noGrp="1"/>
          </p:cNvSpPr>
          <p:nvPr>
            <p:ph type="title"/>
          </p:nvPr>
        </p:nvSpPr>
        <p:spPr>
          <a:xfrm>
            <a:off x="89284" y="140260"/>
            <a:ext cx="11700386" cy="324464"/>
          </a:xfrm>
        </p:spPr>
        <p:txBody>
          <a:bodyPr/>
          <a:lstStyle/>
          <a:p>
            <a:pPr algn="ctr"/>
            <a:r>
              <a:rPr lang="de-DE" sz="2000" spc="-1" dirty="0">
                <a:solidFill>
                  <a:schemeClr val="bg1"/>
                </a:solidFill>
                <a:latin typeface="Calibri Light"/>
                <a:ea typeface="DejaVu Sans"/>
              </a:rPr>
              <a:t>J</a:t>
            </a:r>
            <a:r>
              <a:rPr lang="de-DE" sz="2000" b="1" strike="noStrike" spc="-1" dirty="0">
                <a:solidFill>
                  <a:schemeClr val="bg1"/>
                </a:solidFill>
                <a:latin typeface="Calibri Light"/>
                <a:ea typeface="DejaVu Sans"/>
              </a:rPr>
              <a:t>agdverband  Altkreis Seelow e.V. Mitgliederversammlung 15.03.2025</a:t>
            </a:r>
            <a:endParaRPr lang="de-DE" sz="2000" dirty="0">
              <a:solidFill>
                <a:schemeClr val="bg1"/>
              </a:solidFill>
            </a:endParaRPr>
          </a:p>
        </p:txBody>
      </p:sp>
      <p:sp>
        <p:nvSpPr>
          <p:cNvPr id="3" name="Untertitel 2">
            <a:extLst>
              <a:ext uri="{FF2B5EF4-FFF2-40B4-BE49-F238E27FC236}">
                <a16:creationId xmlns:a16="http://schemas.microsoft.com/office/drawing/2014/main" id="{34098F00-FABF-CA50-8D54-0999E4E6DBE7}"/>
              </a:ext>
            </a:extLst>
          </p:cNvPr>
          <p:cNvSpPr>
            <a:spLocks noGrp="1"/>
          </p:cNvSpPr>
          <p:nvPr>
            <p:ph type="subTitle"/>
          </p:nvPr>
        </p:nvSpPr>
        <p:spPr>
          <a:xfrm>
            <a:off x="609479" y="1445342"/>
            <a:ext cx="11090907" cy="5284838"/>
          </a:xfrm>
        </p:spPr>
        <p:txBody>
          <a:bodyPr/>
          <a:lstStyle/>
          <a:p>
            <a:pPr marL="110160">
              <a:lnSpc>
                <a:spcPct val="100000"/>
              </a:lnSpc>
              <a:spcBef>
                <a:spcPts val="1417"/>
              </a:spcBef>
              <a:buClr>
                <a:srgbClr val="000000"/>
              </a:buClr>
              <a:buSzPct val="45000"/>
            </a:pPr>
            <a:endParaRPr lang="de-DE" sz="2400" b="0" strike="noStrike" spc="-1" dirty="0">
              <a:latin typeface="Arial"/>
            </a:endParaRPr>
          </a:p>
          <a:p>
            <a:pPr>
              <a:lnSpc>
                <a:spcPct val="100000"/>
              </a:lnSpc>
              <a:spcBef>
                <a:spcPts val="1417"/>
              </a:spcBef>
            </a:pPr>
            <a:endParaRPr lang="de-DE" sz="2800" b="0" strike="noStrike" spc="-1" dirty="0">
              <a:latin typeface="Arial"/>
            </a:endParaRPr>
          </a:p>
        </p:txBody>
      </p:sp>
      <p:pic>
        <p:nvPicPr>
          <p:cNvPr id="5" name="Grafik 4" descr="Ein Bild, das Text, Logo, Emblem, Symbol enthält.">
            <a:extLst>
              <a:ext uri="{FF2B5EF4-FFF2-40B4-BE49-F238E27FC236}">
                <a16:creationId xmlns:a16="http://schemas.microsoft.com/office/drawing/2014/main" id="{6731AEE7-76C1-1910-61E8-C1C5FE68F919}"/>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5202" b="94055" l="6639" r="94626">
                        <a14:foregroundMark x1="63593" y1="67357" x2="63593" y2="67357"/>
                        <a14:foregroundMark x1="59852" y1="59448" x2="59852" y2="59448"/>
                        <a14:foregroundMark x1="45416" y1="43206" x2="40832" y2="57378"/>
                        <a14:foregroundMark x1="40832" y1="57378" x2="54795" y2="65393"/>
                        <a14:foregroundMark x1="54795" y1="65393" x2="62065" y2="57590"/>
                        <a14:foregroundMark x1="62065" y1="57590" x2="61538" y2="54989"/>
                        <a14:foregroundMark x1="43203" y1="27282" x2="28082" y2="34130"/>
                        <a14:foregroundMark x1="28082" y1="34130" x2="24974" y2="61783"/>
                        <a14:foregroundMark x1="24974" y1="61783" x2="57587" y2="76168"/>
                        <a14:foregroundMark x1="57587" y1="76168" x2="91904" y2="67872"/>
                        <a14:foregroundMark x1="95061" y1="58195" x2="94626" y2="50743"/>
                        <a14:foregroundMark x1="94626" y1="50743" x2="82086" y2="24522"/>
                        <a14:foregroundMark x1="23973" y1="13907" x2="17439" y2="19268"/>
                        <a14:foregroundMark x1="17439" y1="19268" x2="11117" y2="32378"/>
                        <a14:foregroundMark x1="11117" y1="32378" x2="10537" y2="47665"/>
                        <a14:foregroundMark x1="10537" y1="47665" x2="19336" y2="69108"/>
                        <a14:foregroundMark x1="19336" y1="69108" x2="51633" y2="79140"/>
                        <a14:foregroundMark x1="51633" y1="79140" x2="78188" y2="61730"/>
                        <a14:foregroundMark x1="78188" y1="61730" x2="85458" y2="40605"/>
                        <a14:foregroundMark x1="85458" y1="40605" x2="68809" y2="21815"/>
                        <a14:foregroundMark x1="68809" y1="21815" x2="48209" y2="16985"/>
                        <a14:foregroundMark x1="48209" y1="16985" x2="29663" y2="21656"/>
                        <a14:foregroundMark x1="29663" y1="21656" x2="25342" y2="25902"/>
                        <a14:foregroundMark x1="12750" y1="26592" x2="4558" y2="43200"/>
                        <a14:foregroundMark x1="4949" y1="46341" x2="9484" y2="65499"/>
                        <a14:foregroundMark x1="9484" y1="65499" x2="15595" y2="76645"/>
                        <a14:foregroundMark x1="15595" y1="76645" x2="44731" y2="88482"/>
                        <a14:foregroundMark x1="44731" y1="88482" x2="54531" y2="87951"/>
                        <a14:foregroundMark x1="54531" y1="87951" x2="78451" y2="73142"/>
                        <a14:foregroundMark x1="78451" y1="73142" x2="85564" y2="51433"/>
                        <a14:foregroundMark x1="85564" y1="51433" x2="84879" y2="29883"/>
                        <a14:foregroundMark x1="84879" y1="29883" x2="83456" y2="25902"/>
                        <a14:foregroundMark x1="21075" y1="82590" x2="35142" y2="91932"/>
                        <a14:foregroundMark x1="35142" y1="91932" x2="44626" y2="91985"/>
                        <a14:foregroundMark x1="44626" y1="91985" x2="66649" y2="88747"/>
                        <a14:foregroundMark x1="66649" y1="88747" x2="85564" y2="76327"/>
                        <a14:foregroundMark x1="85564" y1="76327" x2="89094" y2="71125"/>
                        <a14:foregroundMark x1="54900" y1="94214" x2="47418" y2="92675"/>
                        <a14:foregroundMark x1="5479" y1="54989" x2="6639" y2="45170"/>
                        <a14:foregroundMark x1="6639" y1="45170" x2="25184" y2="18896"/>
                        <a14:foregroundMark x1="36038" y1="9820" x2="58535" y2="7590"/>
                        <a14:foregroundMark x1="58535" y1="7590" x2="68493" y2="9130"/>
                        <a14:foregroundMark x1="68493" y1="9130" x2="68704" y2="9448"/>
                        <a14:foregroundMark x1="55427" y1="5202" x2="55427" y2="5202"/>
                        <a14:foregroundMark x1="54900" y1="5361" x2="52371" y2="5361"/>
                        <a14:foregroundMark x1="52371" y1="5361" x2="52371" y2="5361"/>
                        <a14:foregroundMark x1="52371" y1="5361" x2="52371" y2="5361"/>
                        <a14:foregroundMark x1="52371" y1="5361" x2="52371" y2="5361"/>
                        <a14:backgroundMark x1="4584" y1="43206" x2="3952" y2="46125"/>
                        <a14:backgroundMark x1="95890" y1="58439" x2="92308" y2="70435"/>
                        <a14:backgroundMark x1="95680" y1="59979" x2="95205" y2="64915"/>
                        <a14:backgroundMark x1="95205" y1="65605" x2="96575" y2="67357"/>
                        <a14:backgroundMark x1="96207" y1="62739" x2="93678" y2="69586"/>
                      </a14:backgroundRemoval>
                    </a14:imgEffect>
                  </a14:imgLayer>
                </a14:imgProps>
              </a:ext>
              <a:ext uri="{28A0092B-C50C-407E-A947-70E740481C1C}">
                <a14:useLocalDpi xmlns:a14="http://schemas.microsoft.com/office/drawing/2010/main" val="0"/>
              </a:ext>
            </a:extLst>
          </a:blip>
          <a:stretch>
            <a:fillRect/>
          </a:stretch>
        </p:blipFill>
        <p:spPr>
          <a:xfrm>
            <a:off x="108155" y="0"/>
            <a:ext cx="609479" cy="604984"/>
          </a:xfrm>
          <a:prstGeom prst="rect">
            <a:avLst/>
          </a:prstGeom>
        </p:spPr>
      </p:pic>
      <p:sp>
        <p:nvSpPr>
          <p:cNvPr id="10" name="Textfeld 9">
            <a:extLst>
              <a:ext uri="{FF2B5EF4-FFF2-40B4-BE49-F238E27FC236}">
                <a16:creationId xmlns:a16="http://schemas.microsoft.com/office/drawing/2014/main" id="{9928E0FF-4FB9-E960-0A43-BDE77CB8C868}"/>
              </a:ext>
            </a:extLst>
          </p:cNvPr>
          <p:cNvSpPr txBox="1"/>
          <p:nvPr/>
        </p:nvSpPr>
        <p:spPr>
          <a:xfrm>
            <a:off x="693968" y="860567"/>
            <a:ext cx="10805651" cy="461665"/>
          </a:xfrm>
          <a:prstGeom prst="rect">
            <a:avLst/>
          </a:prstGeom>
          <a:noFill/>
        </p:spPr>
        <p:txBody>
          <a:bodyPr wrap="square" rtlCol="0">
            <a:spAutoFit/>
          </a:bodyPr>
          <a:lstStyle/>
          <a:p>
            <a:pPr marL="110160">
              <a:spcBef>
                <a:spcPts val="1417"/>
              </a:spcBef>
              <a:buClr>
                <a:srgbClr val="000000"/>
              </a:buClr>
              <a:buSzPct val="45000"/>
            </a:pPr>
            <a:r>
              <a:rPr lang="de-DE" sz="2400" b="1" u="sng" spc="-1" dirty="0"/>
              <a:t>Jagdliches Schießen</a:t>
            </a:r>
          </a:p>
        </p:txBody>
      </p:sp>
      <p:sp>
        <p:nvSpPr>
          <p:cNvPr id="8" name="Textfeld 7">
            <a:extLst>
              <a:ext uri="{FF2B5EF4-FFF2-40B4-BE49-F238E27FC236}">
                <a16:creationId xmlns:a16="http://schemas.microsoft.com/office/drawing/2014/main" id="{7BF6C388-9566-CDF0-5093-B3A9E35AB36D}"/>
              </a:ext>
            </a:extLst>
          </p:cNvPr>
          <p:cNvSpPr txBox="1"/>
          <p:nvPr/>
        </p:nvSpPr>
        <p:spPr>
          <a:xfrm>
            <a:off x="609479" y="1302184"/>
            <a:ext cx="10781985" cy="6129883"/>
          </a:xfrm>
          <a:prstGeom prst="rect">
            <a:avLst/>
          </a:prstGeom>
          <a:noFill/>
        </p:spPr>
        <p:txBody>
          <a:bodyPr wrap="square" rtlCol="0">
            <a:spAutoFit/>
          </a:bodyPr>
          <a:lstStyle/>
          <a:p>
            <a:pPr marL="110160">
              <a:spcBef>
                <a:spcPts val="1417"/>
              </a:spcBef>
              <a:buClr>
                <a:srgbClr val="000000"/>
              </a:buClr>
              <a:buSzPct val="45000"/>
            </a:pPr>
            <a:r>
              <a:rPr lang="de-DE" sz="2000" b="1" spc="-1" dirty="0"/>
              <a:t>Verbandsmeisterschaft 22.06.2024 in Falkenhagen</a:t>
            </a:r>
            <a:r>
              <a:rPr lang="de-DE" sz="2000" spc="-1" dirty="0"/>
              <a:t> mit  </a:t>
            </a:r>
            <a:r>
              <a:rPr lang="de-DE" sz="2000" b="1" spc="-1" dirty="0"/>
              <a:t>37  Schützen</a:t>
            </a:r>
            <a:endParaRPr lang="de-DE" sz="2000" spc="-1" dirty="0"/>
          </a:p>
          <a:p>
            <a:pPr marL="110160">
              <a:spcBef>
                <a:spcPts val="1417"/>
              </a:spcBef>
              <a:buClr>
                <a:srgbClr val="000000"/>
              </a:buClr>
              <a:buSzPct val="45000"/>
            </a:pPr>
            <a:r>
              <a:rPr lang="de-DE" sz="2000" b="1" spc="-1" dirty="0"/>
              <a:t>Verbandsmeister</a:t>
            </a:r>
            <a:r>
              <a:rPr lang="de-DE" sz="2000" spc="-1" dirty="0"/>
              <a:t> wurde </a:t>
            </a:r>
            <a:r>
              <a:rPr lang="de-DE" sz="2000" b="1" spc="-1" dirty="0"/>
              <a:t>Ingo Timm </a:t>
            </a:r>
            <a:r>
              <a:rPr lang="de-DE" sz="2000" spc="-1" dirty="0"/>
              <a:t>mit </a:t>
            </a:r>
            <a:r>
              <a:rPr lang="de-DE" sz="2000" b="1" spc="-1" dirty="0"/>
              <a:t>311</a:t>
            </a:r>
            <a:r>
              <a:rPr lang="de-DE" sz="2000" spc="-1" dirty="0"/>
              <a:t> </a:t>
            </a:r>
            <a:r>
              <a:rPr lang="de-DE" sz="2000" b="1" spc="-1" dirty="0"/>
              <a:t>Ringen </a:t>
            </a:r>
            <a:r>
              <a:rPr lang="de-DE" sz="2000" spc="-1" dirty="0"/>
              <a:t>aus der </a:t>
            </a:r>
            <a:r>
              <a:rPr lang="de-DE" sz="2000" b="1" spc="-1" dirty="0"/>
              <a:t>Altersklasse</a:t>
            </a:r>
          </a:p>
          <a:p>
            <a:pPr marL="110160">
              <a:spcBef>
                <a:spcPts val="1417"/>
              </a:spcBef>
              <a:buClr>
                <a:srgbClr val="000000"/>
              </a:buClr>
              <a:buSzPct val="45000"/>
            </a:pPr>
            <a:r>
              <a:rPr lang="de-DE" sz="2000" b="1" spc="-1" dirty="0"/>
              <a:t>Sieger der: </a:t>
            </a:r>
            <a:r>
              <a:rPr lang="de-DE" sz="2000" spc="-1" dirty="0"/>
              <a:t>	</a:t>
            </a:r>
            <a:r>
              <a:rPr lang="de-DE" sz="2000" b="1" spc="-1" dirty="0"/>
              <a:t>Seniorenklasse</a:t>
            </a:r>
            <a:r>
              <a:rPr lang="de-DE" sz="2000" spc="-1" dirty="0"/>
              <a:t> wurde </a:t>
            </a:r>
            <a:r>
              <a:rPr lang="de-DE" sz="2000" b="1" spc="-1" dirty="0"/>
              <a:t>Bernhard Katzwinkel </a:t>
            </a:r>
            <a:r>
              <a:rPr lang="de-DE" sz="2000" spc="-1" dirty="0"/>
              <a:t>mit </a:t>
            </a:r>
            <a:r>
              <a:rPr lang="de-DE" sz="2000" b="1" spc="-1" dirty="0"/>
              <a:t>244</a:t>
            </a:r>
            <a:r>
              <a:rPr lang="de-DE" sz="2000" spc="-1" dirty="0"/>
              <a:t> </a:t>
            </a:r>
            <a:r>
              <a:rPr lang="de-DE" sz="2000" b="1" spc="-1" dirty="0"/>
              <a:t>Ringen</a:t>
            </a:r>
            <a:endParaRPr lang="de-DE" sz="2000" spc="-1" dirty="0"/>
          </a:p>
          <a:p>
            <a:pPr marL="110160">
              <a:spcBef>
                <a:spcPts val="1417"/>
              </a:spcBef>
              <a:buClr>
                <a:srgbClr val="000000"/>
              </a:buClr>
              <a:buSzPct val="45000"/>
            </a:pPr>
            <a:r>
              <a:rPr lang="de-DE" sz="2000" spc="-1" dirty="0"/>
              <a:t>		</a:t>
            </a:r>
            <a:r>
              <a:rPr lang="de-DE" sz="2000" b="1" spc="-1" dirty="0"/>
              <a:t>Schützenklasse</a:t>
            </a:r>
            <a:r>
              <a:rPr lang="de-DE" sz="2000" spc="-1" dirty="0"/>
              <a:t> wurde </a:t>
            </a:r>
            <a:r>
              <a:rPr lang="de-DE" sz="2000" b="1" spc="-1" dirty="0"/>
              <a:t>Clemens Schwärzel </a:t>
            </a:r>
            <a:r>
              <a:rPr lang="de-DE" sz="2000" spc="-1" dirty="0"/>
              <a:t>mit </a:t>
            </a:r>
            <a:r>
              <a:rPr lang="de-DE" sz="2000" b="1" spc="-1" dirty="0"/>
              <a:t>297</a:t>
            </a:r>
            <a:r>
              <a:rPr lang="de-DE" sz="2000" spc="-1" dirty="0"/>
              <a:t>  </a:t>
            </a:r>
            <a:r>
              <a:rPr lang="de-DE" sz="2000" b="1" spc="-1" dirty="0"/>
              <a:t>Ringen</a:t>
            </a:r>
            <a:endParaRPr lang="de-DE" sz="2000" spc="-1" dirty="0"/>
          </a:p>
          <a:p>
            <a:pPr marL="110160">
              <a:spcBef>
                <a:spcPts val="1417"/>
              </a:spcBef>
              <a:buClr>
                <a:srgbClr val="000000"/>
              </a:buClr>
              <a:buSzPct val="45000"/>
            </a:pPr>
            <a:r>
              <a:rPr lang="de-DE" sz="2000" spc="-1" dirty="0"/>
              <a:t>		</a:t>
            </a:r>
            <a:r>
              <a:rPr lang="de-DE" sz="2000" b="1" spc="-1" dirty="0"/>
              <a:t>Jugendklasse</a:t>
            </a:r>
            <a:r>
              <a:rPr lang="de-DE" sz="2000" spc="-1" dirty="0"/>
              <a:t> wurde </a:t>
            </a:r>
            <a:r>
              <a:rPr lang="de-DE" sz="2000" b="1" spc="-1" dirty="0"/>
              <a:t>Henning van Reekum </a:t>
            </a:r>
            <a:r>
              <a:rPr lang="de-DE" sz="2000" spc="-1" dirty="0"/>
              <a:t>mit </a:t>
            </a:r>
            <a:r>
              <a:rPr lang="de-DE" sz="2000" b="1" spc="-1" dirty="0"/>
              <a:t>296</a:t>
            </a:r>
            <a:r>
              <a:rPr lang="de-DE" sz="2000" spc="-1" dirty="0"/>
              <a:t> </a:t>
            </a:r>
            <a:r>
              <a:rPr lang="de-DE" sz="2000" b="1" spc="-1" dirty="0"/>
              <a:t>Ringen</a:t>
            </a:r>
          </a:p>
          <a:p>
            <a:pPr marL="110160">
              <a:spcBef>
                <a:spcPts val="1417"/>
              </a:spcBef>
              <a:buClr>
                <a:srgbClr val="000000"/>
              </a:buClr>
              <a:buSzPct val="45000"/>
            </a:pPr>
            <a:r>
              <a:rPr lang="de-DE" sz="2000" b="1" spc="-1" dirty="0"/>
              <a:t>		Frauenklasse</a:t>
            </a:r>
            <a:r>
              <a:rPr lang="de-DE" sz="2000" spc="-1" dirty="0"/>
              <a:t> wurde </a:t>
            </a:r>
            <a:r>
              <a:rPr lang="de-DE" sz="2000" b="1" spc="-1" dirty="0"/>
              <a:t>Heike van Reekum </a:t>
            </a:r>
            <a:r>
              <a:rPr lang="de-DE" sz="2000" spc="-1" dirty="0"/>
              <a:t>mit </a:t>
            </a:r>
            <a:r>
              <a:rPr lang="de-DE" sz="2000" b="1" spc="-1" dirty="0"/>
              <a:t>244 Ringen</a:t>
            </a:r>
          </a:p>
          <a:p>
            <a:pPr marL="110160">
              <a:spcBef>
                <a:spcPts val="1417"/>
              </a:spcBef>
              <a:buClr>
                <a:srgbClr val="000000"/>
              </a:buClr>
              <a:buSzPct val="45000"/>
            </a:pPr>
            <a:r>
              <a:rPr lang="de-DE" sz="2000" b="1" spc="-1" dirty="0"/>
              <a:t>		Mannschaftswertung </a:t>
            </a:r>
            <a:r>
              <a:rPr lang="de-DE" sz="2000" spc="-1" dirty="0"/>
              <a:t>wurden</a:t>
            </a:r>
            <a:r>
              <a:rPr lang="de-DE" sz="2000" b="1" spc="-1" dirty="0"/>
              <a:t> die Bläser </a:t>
            </a:r>
            <a:r>
              <a:rPr lang="de-DE" sz="2000" spc="-1" dirty="0"/>
              <a:t>mit</a:t>
            </a:r>
            <a:r>
              <a:rPr lang="de-DE" sz="2000" b="1" spc="-1" dirty="0"/>
              <a:t> 1066 Ringen</a:t>
            </a:r>
          </a:p>
          <a:p>
            <a:pPr marL="110160">
              <a:spcBef>
                <a:spcPts val="1417"/>
              </a:spcBef>
              <a:buClr>
                <a:srgbClr val="000000"/>
              </a:buClr>
              <a:buSzPct val="45000"/>
            </a:pPr>
            <a:r>
              <a:rPr lang="de-DE" sz="2000" b="1" spc="-1" dirty="0"/>
              <a:t>Schießleistungsnadel wurden vergeben an: </a:t>
            </a:r>
          </a:p>
          <a:p>
            <a:pPr marL="110160">
              <a:spcBef>
                <a:spcPts val="1417"/>
              </a:spcBef>
              <a:buClr>
                <a:srgbClr val="000000"/>
              </a:buClr>
              <a:buSzPct val="45000"/>
            </a:pPr>
            <a:r>
              <a:rPr lang="de-DE" sz="2000" b="1" spc="-1" dirty="0"/>
              <a:t>Maximilian Müller - Bronze &amp; Silber (278 Ringe) </a:t>
            </a:r>
          </a:p>
          <a:p>
            <a:pPr marL="110160">
              <a:spcBef>
                <a:spcPts val="1417"/>
              </a:spcBef>
              <a:buClr>
                <a:srgbClr val="000000"/>
              </a:buClr>
              <a:buSzPct val="45000"/>
            </a:pPr>
            <a:r>
              <a:rPr lang="de-DE" sz="2000" b="1" spc="-1" dirty="0"/>
              <a:t>Lena Grasse – Bronze (222)</a:t>
            </a:r>
            <a:endParaRPr lang="de-DE" sz="2000" spc="-1" dirty="0"/>
          </a:p>
          <a:p>
            <a:pPr marL="110160">
              <a:spcBef>
                <a:spcPts val="1417"/>
              </a:spcBef>
              <a:buClr>
                <a:srgbClr val="000000"/>
              </a:buClr>
              <a:buSzPct val="45000"/>
            </a:pPr>
            <a:r>
              <a:rPr lang="de-DE" spc="-1" dirty="0"/>
              <a:t>Zum Abschluss wurden wertvolle Sachpreise unter allen Teilnehmern (Schützen sowie den 9 Helfern) verlost.</a:t>
            </a:r>
          </a:p>
          <a:p>
            <a:pPr marL="110160">
              <a:lnSpc>
                <a:spcPct val="100000"/>
              </a:lnSpc>
              <a:spcBef>
                <a:spcPts val="1417"/>
              </a:spcBef>
              <a:buClr>
                <a:srgbClr val="000000"/>
              </a:buClr>
              <a:buSzPct val="45000"/>
            </a:pPr>
            <a:endParaRPr lang="de-DE" sz="2800" spc="-1" dirty="0"/>
          </a:p>
        </p:txBody>
      </p:sp>
    </p:spTree>
    <p:extLst>
      <p:ext uri="{BB962C8B-B14F-4D97-AF65-F5344CB8AC3E}">
        <p14:creationId xmlns:p14="http://schemas.microsoft.com/office/powerpoint/2010/main" val="3741995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8">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24432A-B675-F132-5A86-B87E0CDEF481}"/>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7A270843-BE4E-B092-6B40-E6BE7CDDE944}"/>
              </a:ext>
            </a:extLst>
          </p:cNvPr>
          <p:cNvSpPr/>
          <p:nvPr/>
        </p:nvSpPr>
        <p:spPr>
          <a:xfrm>
            <a:off x="0" y="0"/>
            <a:ext cx="12193588" cy="6858000"/>
          </a:xfrm>
          <a:prstGeom prst="rect">
            <a:avLst/>
          </a:prstGeom>
          <a:solidFill>
            <a:srgbClr val="EADC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Rechteck 5">
            <a:extLst>
              <a:ext uri="{FF2B5EF4-FFF2-40B4-BE49-F238E27FC236}">
                <a16:creationId xmlns:a16="http://schemas.microsoft.com/office/drawing/2014/main" id="{9D4A85D0-2EC8-EEE3-8D52-5A29F96F2E4E}"/>
              </a:ext>
            </a:extLst>
          </p:cNvPr>
          <p:cNvSpPr/>
          <p:nvPr/>
        </p:nvSpPr>
        <p:spPr>
          <a:xfrm>
            <a:off x="0" y="0"/>
            <a:ext cx="12193588" cy="604984"/>
          </a:xfrm>
          <a:prstGeom prst="rect">
            <a:avLst/>
          </a:prstGeom>
          <a:solidFill>
            <a:schemeClr val="accent6">
              <a:lumMod val="5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 1">
            <a:extLst>
              <a:ext uri="{FF2B5EF4-FFF2-40B4-BE49-F238E27FC236}">
                <a16:creationId xmlns:a16="http://schemas.microsoft.com/office/drawing/2014/main" id="{DB94D688-E944-B175-09CB-F7A7701B640C}"/>
              </a:ext>
            </a:extLst>
          </p:cNvPr>
          <p:cNvSpPr>
            <a:spLocks noGrp="1"/>
          </p:cNvSpPr>
          <p:nvPr>
            <p:ph type="title"/>
          </p:nvPr>
        </p:nvSpPr>
        <p:spPr>
          <a:xfrm>
            <a:off x="89284" y="140260"/>
            <a:ext cx="11700386" cy="324464"/>
          </a:xfrm>
        </p:spPr>
        <p:txBody>
          <a:bodyPr/>
          <a:lstStyle/>
          <a:p>
            <a:pPr algn="ctr"/>
            <a:r>
              <a:rPr lang="de-DE" sz="2000" spc="-1" dirty="0">
                <a:solidFill>
                  <a:schemeClr val="bg1"/>
                </a:solidFill>
                <a:latin typeface="Calibri Light"/>
                <a:ea typeface="DejaVu Sans"/>
              </a:rPr>
              <a:t>J</a:t>
            </a:r>
            <a:r>
              <a:rPr lang="de-DE" sz="2000" b="1" strike="noStrike" spc="-1" dirty="0">
                <a:solidFill>
                  <a:schemeClr val="bg1"/>
                </a:solidFill>
                <a:latin typeface="Calibri Light"/>
                <a:ea typeface="DejaVu Sans"/>
              </a:rPr>
              <a:t>agdverband  Altkreis Seelow e.V. Mitgliederversammlung 15.03.2025</a:t>
            </a:r>
            <a:endParaRPr lang="de-DE" sz="2000" dirty="0">
              <a:solidFill>
                <a:schemeClr val="bg1"/>
              </a:solidFill>
            </a:endParaRPr>
          </a:p>
        </p:txBody>
      </p:sp>
      <p:sp>
        <p:nvSpPr>
          <p:cNvPr id="3" name="Untertitel 2">
            <a:extLst>
              <a:ext uri="{FF2B5EF4-FFF2-40B4-BE49-F238E27FC236}">
                <a16:creationId xmlns:a16="http://schemas.microsoft.com/office/drawing/2014/main" id="{01FD9809-5649-8560-199A-108867CAC503}"/>
              </a:ext>
            </a:extLst>
          </p:cNvPr>
          <p:cNvSpPr>
            <a:spLocks noGrp="1"/>
          </p:cNvSpPr>
          <p:nvPr>
            <p:ph type="subTitle"/>
          </p:nvPr>
        </p:nvSpPr>
        <p:spPr>
          <a:xfrm>
            <a:off x="609479" y="1445342"/>
            <a:ext cx="11090907" cy="5284838"/>
          </a:xfrm>
        </p:spPr>
        <p:txBody>
          <a:bodyPr/>
          <a:lstStyle/>
          <a:p>
            <a:pPr marL="110160">
              <a:lnSpc>
                <a:spcPct val="100000"/>
              </a:lnSpc>
              <a:spcBef>
                <a:spcPts val="1417"/>
              </a:spcBef>
              <a:buClr>
                <a:srgbClr val="000000"/>
              </a:buClr>
              <a:buSzPct val="45000"/>
            </a:pPr>
            <a:endParaRPr lang="de-DE" sz="2400" b="0" strike="noStrike" spc="-1" dirty="0">
              <a:latin typeface="Arial"/>
            </a:endParaRPr>
          </a:p>
          <a:p>
            <a:pPr>
              <a:lnSpc>
                <a:spcPct val="100000"/>
              </a:lnSpc>
              <a:spcBef>
                <a:spcPts val="1417"/>
              </a:spcBef>
            </a:pPr>
            <a:endParaRPr lang="de-DE" sz="2800" b="0" strike="noStrike" spc="-1" dirty="0">
              <a:latin typeface="Arial"/>
            </a:endParaRPr>
          </a:p>
        </p:txBody>
      </p:sp>
      <p:pic>
        <p:nvPicPr>
          <p:cNvPr id="5" name="Grafik 4" descr="Ein Bild, das Text, Logo, Emblem, Symbol enthält.">
            <a:extLst>
              <a:ext uri="{FF2B5EF4-FFF2-40B4-BE49-F238E27FC236}">
                <a16:creationId xmlns:a16="http://schemas.microsoft.com/office/drawing/2014/main" id="{8D2D40FE-D74F-C53A-EA95-D9382A8D3C69}"/>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5202" b="94055" l="6639" r="94626">
                        <a14:foregroundMark x1="63593" y1="67357" x2="63593" y2="67357"/>
                        <a14:foregroundMark x1="59852" y1="59448" x2="59852" y2="59448"/>
                        <a14:foregroundMark x1="45416" y1="43206" x2="40832" y2="57378"/>
                        <a14:foregroundMark x1="40832" y1="57378" x2="54795" y2="65393"/>
                        <a14:foregroundMark x1="54795" y1="65393" x2="62065" y2="57590"/>
                        <a14:foregroundMark x1="62065" y1="57590" x2="61538" y2="54989"/>
                        <a14:foregroundMark x1="43203" y1="27282" x2="28082" y2="34130"/>
                        <a14:foregroundMark x1="28082" y1="34130" x2="24974" y2="61783"/>
                        <a14:foregroundMark x1="24974" y1="61783" x2="57587" y2="76168"/>
                        <a14:foregroundMark x1="57587" y1="76168" x2="91904" y2="67872"/>
                        <a14:foregroundMark x1="95061" y1="58195" x2="94626" y2="50743"/>
                        <a14:foregroundMark x1="94626" y1="50743" x2="82086" y2="24522"/>
                        <a14:foregroundMark x1="23973" y1="13907" x2="17439" y2="19268"/>
                        <a14:foregroundMark x1="17439" y1="19268" x2="11117" y2="32378"/>
                        <a14:foregroundMark x1="11117" y1="32378" x2="10537" y2="47665"/>
                        <a14:foregroundMark x1="10537" y1="47665" x2="19336" y2="69108"/>
                        <a14:foregroundMark x1="19336" y1="69108" x2="51633" y2="79140"/>
                        <a14:foregroundMark x1="51633" y1="79140" x2="78188" y2="61730"/>
                        <a14:foregroundMark x1="78188" y1="61730" x2="85458" y2="40605"/>
                        <a14:foregroundMark x1="85458" y1="40605" x2="68809" y2="21815"/>
                        <a14:foregroundMark x1="68809" y1="21815" x2="48209" y2="16985"/>
                        <a14:foregroundMark x1="48209" y1="16985" x2="29663" y2="21656"/>
                        <a14:foregroundMark x1="29663" y1="21656" x2="25342" y2="25902"/>
                        <a14:foregroundMark x1="12750" y1="26592" x2="4558" y2="43200"/>
                        <a14:foregroundMark x1="4949" y1="46341" x2="9484" y2="65499"/>
                        <a14:foregroundMark x1="9484" y1="65499" x2="15595" y2="76645"/>
                        <a14:foregroundMark x1="15595" y1="76645" x2="44731" y2="88482"/>
                        <a14:foregroundMark x1="44731" y1="88482" x2="54531" y2="87951"/>
                        <a14:foregroundMark x1="54531" y1="87951" x2="78451" y2="73142"/>
                        <a14:foregroundMark x1="78451" y1="73142" x2="85564" y2="51433"/>
                        <a14:foregroundMark x1="85564" y1="51433" x2="84879" y2="29883"/>
                        <a14:foregroundMark x1="84879" y1="29883" x2="83456" y2="25902"/>
                        <a14:foregroundMark x1="21075" y1="82590" x2="35142" y2="91932"/>
                        <a14:foregroundMark x1="35142" y1="91932" x2="44626" y2="91985"/>
                        <a14:foregroundMark x1="44626" y1="91985" x2="66649" y2="88747"/>
                        <a14:foregroundMark x1="66649" y1="88747" x2="85564" y2="76327"/>
                        <a14:foregroundMark x1="85564" y1="76327" x2="89094" y2="71125"/>
                        <a14:foregroundMark x1="54900" y1="94214" x2="47418" y2="92675"/>
                        <a14:foregroundMark x1="5479" y1="54989" x2="6639" y2="45170"/>
                        <a14:foregroundMark x1="6639" y1="45170" x2="25184" y2="18896"/>
                        <a14:foregroundMark x1="36038" y1="9820" x2="58535" y2="7590"/>
                        <a14:foregroundMark x1="58535" y1="7590" x2="68493" y2="9130"/>
                        <a14:foregroundMark x1="68493" y1="9130" x2="68704" y2="9448"/>
                        <a14:foregroundMark x1="55427" y1="5202" x2="55427" y2="5202"/>
                        <a14:foregroundMark x1="54900" y1="5361" x2="52371" y2="5361"/>
                        <a14:foregroundMark x1="52371" y1="5361" x2="52371" y2="5361"/>
                        <a14:foregroundMark x1="52371" y1="5361" x2="52371" y2="5361"/>
                        <a14:foregroundMark x1="52371" y1="5361" x2="52371" y2="5361"/>
                        <a14:backgroundMark x1="4584" y1="43206" x2="3952" y2="46125"/>
                        <a14:backgroundMark x1="95890" y1="58439" x2="92308" y2="70435"/>
                        <a14:backgroundMark x1="95680" y1="59979" x2="95205" y2="64915"/>
                        <a14:backgroundMark x1="95205" y1="65605" x2="96575" y2="67357"/>
                        <a14:backgroundMark x1="96207" y1="62739" x2="93678" y2="69586"/>
                      </a14:backgroundRemoval>
                    </a14:imgEffect>
                  </a14:imgLayer>
                </a14:imgProps>
              </a:ext>
              <a:ext uri="{28A0092B-C50C-407E-A947-70E740481C1C}">
                <a14:useLocalDpi xmlns:a14="http://schemas.microsoft.com/office/drawing/2010/main" val="0"/>
              </a:ext>
            </a:extLst>
          </a:blip>
          <a:stretch>
            <a:fillRect/>
          </a:stretch>
        </p:blipFill>
        <p:spPr>
          <a:xfrm>
            <a:off x="108155" y="0"/>
            <a:ext cx="609479" cy="604984"/>
          </a:xfrm>
          <a:prstGeom prst="rect">
            <a:avLst/>
          </a:prstGeom>
        </p:spPr>
      </p:pic>
      <p:sp>
        <p:nvSpPr>
          <p:cNvPr id="10" name="Textfeld 9">
            <a:extLst>
              <a:ext uri="{FF2B5EF4-FFF2-40B4-BE49-F238E27FC236}">
                <a16:creationId xmlns:a16="http://schemas.microsoft.com/office/drawing/2014/main" id="{B90D67B5-5A41-33B9-7F6A-0705AE44FABD}"/>
              </a:ext>
            </a:extLst>
          </p:cNvPr>
          <p:cNvSpPr txBox="1"/>
          <p:nvPr/>
        </p:nvSpPr>
        <p:spPr>
          <a:xfrm>
            <a:off x="693968" y="860567"/>
            <a:ext cx="10805651" cy="461665"/>
          </a:xfrm>
          <a:prstGeom prst="rect">
            <a:avLst/>
          </a:prstGeom>
          <a:noFill/>
        </p:spPr>
        <p:txBody>
          <a:bodyPr wrap="square" rtlCol="0">
            <a:spAutoFit/>
          </a:bodyPr>
          <a:lstStyle/>
          <a:p>
            <a:pPr marL="110160">
              <a:spcBef>
                <a:spcPts val="1417"/>
              </a:spcBef>
              <a:buClr>
                <a:srgbClr val="000000"/>
              </a:buClr>
              <a:buSzPct val="45000"/>
            </a:pPr>
            <a:r>
              <a:rPr lang="de-DE" sz="2400" b="1" u="sng" spc="-1" dirty="0"/>
              <a:t>Jagdliches Schießen</a:t>
            </a:r>
          </a:p>
        </p:txBody>
      </p:sp>
      <p:pic>
        <p:nvPicPr>
          <p:cNvPr id="9" name="Grafik 8" descr="Ein Bild, das Kleidung, Person, draußen, Mann enthält.&#10;&#10;KI-generierte Inhalte können fehlerhaft sein.">
            <a:extLst>
              <a:ext uri="{FF2B5EF4-FFF2-40B4-BE49-F238E27FC236}">
                <a16:creationId xmlns:a16="http://schemas.microsoft.com/office/drawing/2014/main" id="{DD3C4947-29F2-8D11-DD74-EDFB7078E8F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92844" y="1363284"/>
            <a:ext cx="3570334" cy="5354456"/>
          </a:xfrm>
          <a:prstGeom prst="rect">
            <a:avLst/>
          </a:prstGeom>
        </p:spPr>
      </p:pic>
      <p:pic>
        <p:nvPicPr>
          <p:cNvPr id="12" name="Grafik 11" descr="Ein Bild, das Person, Kleidung, draußen, Baum enthält.&#10;&#10;KI-generierte Inhalte können fehlerhaft sein.">
            <a:extLst>
              <a:ext uri="{FF2B5EF4-FFF2-40B4-BE49-F238E27FC236}">
                <a16:creationId xmlns:a16="http://schemas.microsoft.com/office/drawing/2014/main" id="{9BAC18A7-FEA5-8F2C-C56E-72BC7EC130B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12310" y="1317522"/>
            <a:ext cx="3570334" cy="5354456"/>
          </a:xfrm>
          <a:prstGeom prst="rect">
            <a:avLst/>
          </a:prstGeom>
        </p:spPr>
      </p:pic>
    </p:spTree>
    <p:extLst>
      <p:ext uri="{BB962C8B-B14F-4D97-AF65-F5344CB8AC3E}">
        <p14:creationId xmlns:p14="http://schemas.microsoft.com/office/powerpoint/2010/main" val="24107276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9184ED-27A8-D7EC-84F4-6FE49C3FFB90}"/>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477D0ED2-FFAF-1023-5BE3-765C4463839A}"/>
              </a:ext>
            </a:extLst>
          </p:cNvPr>
          <p:cNvSpPr/>
          <p:nvPr/>
        </p:nvSpPr>
        <p:spPr>
          <a:xfrm>
            <a:off x="0" y="0"/>
            <a:ext cx="12193588" cy="6858000"/>
          </a:xfrm>
          <a:prstGeom prst="rect">
            <a:avLst/>
          </a:prstGeom>
          <a:solidFill>
            <a:srgbClr val="EADC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Rechteck 5">
            <a:extLst>
              <a:ext uri="{FF2B5EF4-FFF2-40B4-BE49-F238E27FC236}">
                <a16:creationId xmlns:a16="http://schemas.microsoft.com/office/drawing/2014/main" id="{49496D2F-4284-7208-C20E-CA27AFA555B3}"/>
              </a:ext>
            </a:extLst>
          </p:cNvPr>
          <p:cNvSpPr/>
          <p:nvPr/>
        </p:nvSpPr>
        <p:spPr>
          <a:xfrm>
            <a:off x="0" y="0"/>
            <a:ext cx="12193588" cy="604984"/>
          </a:xfrm>
          <a:prstGeom prst="rect">
            <a:avLst/>
          </a:prstGeom>
          <a:solidFill>
            <a:schemeClr val="accent6">
              <a:lumMod val="5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 1">
            <a:extLst>
              <a:ext uri="{FF2B5EF4-FFF2-40B4-BE49-F238E27FC236}">
                <a16:creationId xmlns:a16="http://schemas.microsoft.com/office/drawing/2014/main" id="{CDC67636-D1DD-F1F6-54B2-5543D75AFE62}"/>
              </a:ext>
            </a:extLst>
          </p:cNvPr>
          <p:cNvSpPr>
            <a:spLocks noGrp="1"/>
          </p:cNvSpPr>
          <p:nvPr>
            <p:ph type="title"/>
          </p:nvPr>
        </p:nvSpPr>
        <p:spPr>
          <a:xfrm>
            <a:off x="89284" y="140260"/>
            <a:ext cx="11700386" cy="324464"/>
          </a:xfrm>
        </p:spPr>
        <p:txBody>
          <a:bodyPr/>
          <a:lstStyle/>
          <a:p>
            <a:pPr algn="ctr"/>
            <a:r>
              <a:rPr lang="de-DE" sz="2000" spc="-1" dirty="0">
                <a:solidFill>
                  <a:schemeClr val="bg1"/>
                </a:solidFill>
                <a:latin typeface="Calibri Light"/>
                <a:ea typeface="DejaVu Sans"/>
              </a:rPr>
              <a:t>J</a:t>
            </a:r>
            <a:r>
              <a:rPr lang="de-DE" sz="2000" b="1" strike="noStrike" spc="-1" dirty="0">
                <a:solidFill>
                  <a:schemeClr val="bg1"/>
                </a:solidFill>
                <a:latin typeface="Calibri Light"/>
                <a:ea typeface="DejaVu Sans"/>
              </a:rPr>
              <a:t>agdverband  Altkreis Seelow e.V. Mitgliederversammlung 15.03.2025</a:t>
            </a:r>
            <a:endParaRPr lang="de-DE" sz="2000" dirty="0">
              <a:solidFill>
                <a:schemeClr val="bg1"/>
              </a:solidFill>
            </a:endParaRPr>
          </a:p>
        </p:txBody>
      </p:sp>
      <p:sp>
        <p:nvSpPr>
          <p:cNvPr id="3" name="Untertitel 2">
            <a:extLst>
              <a:ext uri="{FF2B5EF4-FFF2-40B4-BE49-F238E27FC236}">
                <a16:creationId xmlns:a16="http://schemas.microsoft.com/office/drawing/2014/main" id="{8A793060-4213-BEA5-A708-028BE0D79C90}"/>
              </a:ext>
            </a:extLst>
          </p:cNvPr>
          <p:cNvSpPr>
            <a:spLocks noGrp="1"/>
          </p:cNvSpPr>
          <p:nvPr>
            <p:ph type="subTitle"/>
          </p:nvPr>
        </p:nvSpPr>
        <p:spPr>
          <a:xfrm>
            <a:off x="609479" y="1445342"/>
            <a:ext cx="11090907" cy="5284838"/>
          </a:xfrm>
        </p:spPr>
        <p:txBody>
          <a:bodyPr/>
          <a:lstStyle/>
          <a:p>
            <a:pPr marL="110160">
              <a:lnSpc>
                <a:spcPct val="100000"/>
              </a:lnSpc>
              <a:spcBef>
                <a:spcPts val="1417"/>
              </a:spcBef>
              <a:buClr>
                <a:srgbClr val="000000"/>
              </a:buClr>
              <a:buSzPct val="45000"/>
            </a:pPr>
            <a:endParaRPr lang="de-DE" sz="2400" b="0" strike="noStrike" spc="-1" dirty="0">
              <a:latin typeface="Arial"/>
            </a:endParaRPr>
          </a:p>
          <a:p>
            <a:pPr>
              <a:lnSpc>
                <a:spcPct val="100000"/>
              </a:lnSpc>
              <a:spcBef>
                <a:spcPts val="1417"/>
              </a:spcBef>
            </a:pPr>
            <a:endParaRPr lang="de-DE" sz="2800" b="0" strike="noStrike" spc="-1" dirty="0">
              <a:latin typeface="Arial"/>
            </a:endParaRPr>
          </a:p>
        </p:txBody>
      </p:sp>
      <p:pic>
        <p:nvPicPr>
          <p:cNvPr id="5" name="Grafik 4" descr="Ein Bild, das Text, Logo, Emblem, Symbol enthält.">
            <a:extLst>
              <a:ext uri="{FF2B5EF4-FFF2-40B4-BE49-F238E27FC236}">
                <a16:creationId xmlns:a16="http://schemas.microsoft.com/office/drawing/2014/main" id="{C9583690-F570-D392-81EC-D99B886F6D76}"/>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5202" b="94055" l="6639" r="94626">
                        <a14:foregroundMark x1="63593" y1="67357" x2="63593" y2="67357"/>
                        <a14:foregroundMark x1="59852" y1="59448" x2="59852" y2="59448"/>
                        <a14:foregroundMark x1="45416" y1="43206" x2="40832" y2="57378"/>
                        <a14:foregroundMark x1="40832" y1="57378" x2="54795" y2="65393"/>
                        <a14:foregroundMark x1="54795" y1="65393" x2="62065" y2="57590"/>
                        <a14:foregroundMark x1="62065" y1="57590" x2="61538" y2="54989"/>
                        <a14:foregroundMark x1="43203" y1="27282" x2="28082" y2="34130"/>
                        <a14:foregroundMark x1="28082" y1="34130" x2="24974" y2="61783"/>
                        <a14:foregroundMark x1="24974" y1="61783" x2="57587" y2="76168"/>
                        <a14:foregroundMark x1="57587" y1="76168" x2="91904" y2="67872"/>
                        <a14:foregroundMark x1="95061" y1="58195" x2="94626" y2="50743"/>
                        <a14:foregroundMark x1="94626" y1="50743" x2="82086" y2="24522"/>
                        <a14:foregroundMark x1="23973" y1="13907" x2="17439" y2="19268"/>
                        <a14:foregroundMark x1="17439" y1="19268" x2="11117" y2="32378"/>
                        <a14:foregroundMark x1="11117" y1="32378" x2="10537" y2="47665"/>
                        <a14:foregroundMark x1="10537" y1="47665" x2="19336" y2="69108"/>
                        <a14:foregroundMark x1="19336" y1="69108" x2="51633" y2="79140"/>
                        <a14:foregroundMark x1="51633" y1="79140" x2="78188" y2="61730"/>
                        <a14:foregroundMark x1="78188" y1="61730" x2="85458" y2="40605"/>
                        <a14:foregroundMark x1="85458" y1="40605" x2="68809" y2="21815"/>
                        <a14:foregroundMark x1="68809" y1="21815" x2="48209" y2="16985"/>
                        <a14:foregroundMark x1="48209" y1="16985" x2="29663" y2="21656"/>
                        <a14:foregroundMark x1="29663" y1="21656" x2="25342" y2="25902"/>
                        <a14:foregroundMark x1="12750" y1="26592" x2="4558" y2="43200"/>
                        <a14:foregroundMark x1="4949" y1="46341" x2="9484" y2="65499"/>
                        <a14:foregroundMark x1="9484" y1="65499" x2="15595" y2="76645"/>
                        <a14:foregroundMark x1="15595" y1="76645" x2="44731" y2="88482"/>
                        <a14:foregroundMark x1="44731" y1="88482" x2="54531" y2="87951"/>
                        <a14:foregroundMark x1="54531" y1="87951" x2="78451" y2="73142"/>
                        <a14:foregroundMark x1="78451" y1="73142" x2="85564" y2="51433"/>
                        <a14:foregroundMark x1="85564" y1="51433" x2="84879" y2="29883"/>
                        <a14:foregroundMark x1="84879" y1="29883" x2="83456" y2="25902"/>
                        <a14:foregroundMark x1="21075" y1="82590" x2="35142" y2="91932"/>
                        <a14:foregroundMark x1="35142" y1="91932" x2="44626" y2="91985"/>
                        <a14:foregroundMark x1="44626" y1="91985" x2="66649" y2="88747"/>
                        <a14:foregroundMark x1="66649" y1="88747" x2="85564" y2="76327"/>
                        <a14:foregroundMark x1="85564" y1="76327" x2="89094" y2="71125"/>
                        <a14:foregroundMark x1="54900" y1="94214" x2="47418" y2="92675"/>
                        <a14:foregroundMark x1="5479" y1="54989" x2="6639" y2="45170"/>
                        <a14:foregroundMark x1="6639" y1="45170" x2="25184" y2="18896"/>
                        <a14:foregroundMark x1="36038" y1="9820" x2="58535" y2="7590"/>
                        <a14:foregroundMark x1="58535" y1="7590" x2="68493" y2="9130"/>
                        <a14:foregroundMark x1="68493" y1="9130" x2="68704" y2="9448"/>
                        <a14:foregroundMark x1="55427" y1="5202" x2="55427" y2="5202"/>
                        <a14:foregroundMark x1="54900" y1="5361" x2="52371" y2="5361"/>
                        <a14:foregroundMark x1="52371" y1="5361" x2="52371" y2="5361"/>
                        <a14:foregroundMark x1="52371" y1="5361" x2="52371" y2="5361"/>
                        <a14:foregroundMark x1="52371" y1="5361" x2="52371" y2="5361"/>
                        <a14:backgroundMark x1="4584" y1="43206" x2="3952" y2="46125"/>
                        <a14:backgroundMark x1="95890" y1="58439" x2="92308" y2="70435"/>
                        <a14:backgroundMark x1="95680" y1="59979" x2="95205" y2="64915"/>
                        <a14:backgroundMark x1="95205" y1="65605" x2="96575" y2="67357"/>
                        <a14:backgroundMark x1="96207" y1="62739" x2="93678" y2="69586"/>
                      </a14:backgroundRemoval>
                    </a14:imgEffect>
                  </a14:imgLayer>
                </a14:imgProps>
              </a:ext>
              <a:ext uri="{28A0092B-C50C-407E-A947-70E740481C1C}">
                <a14:useLocalDpi xmlns:a14="http://schemas.microsoft.com/office/drawing/2010/main" val="0"/>
              </a:ext>
            </a:extLst>
          </a:blip>
          <a:stretch>
            <a:fillRect/>
          </a:stretch>
        </p:blipFill>
        <p:spPr>
          <a:xfrm>
            <a:off x="108155" y="0"/>
            <a:ext cx="609479" cy="604984"/>
          </a:xfrm>
          <a:prstGeom prst="rect">
            <a:avLst/>
          </a:prstGeom>
        </p:spPr>
      </p:pic>
      <p:sp>
        <p:nvSpPr>
          <p:cNvPr id="10" name="Textfeld 9">
            <a:extLst>
              <a:ext uri="{FF2B5EF4-FFF2-40B4-BE49-F238E27FC236}">
                <a16:creationId xmlns:a16="http://schemas.microsoft.com/office/drawing/2014/main" id="{8B0649CB-F323-2463-8F85-9FF29329EE36}"/>
              </a:ext>
            </a:extLst>
          </p:cNvPr>
          <p:cNvSpPr txBox="1"/>
          <p:nvPr/>
        </p:nvSpPr>
        <p:spPr>
          <a:xfrm>
            <a:off x="693968" y="860567"/>
            <a:ext cx="10805651" cy="461665"/>
          </a:xfrm>
          <a:prstGeom prst="rect">
            <a:avLst/>
          </a:prstGeom>
          <a:noFill/>
        </p:spPr>
        <p:txBody>
          <a:bodyPr wrap="square" rtlCol="0">
            <a:spAutoFit/>
          </a:bodyPr>
          <a:lstStyle/>
          <a:p>
            <a:pPr marL="110160">
              <a:spcBef>
                <a:spcPts val="1417"/>
              </a:spcBef>
              <a:buClr>
                <a:srgbClr val="000000"/>
              </a:buClr>
              <a:buSzPct val="45000"/>
            </a:pPr>
            <a:r>
              <a:rPr lang="de-DE" sz="2400" b="1" u="sng" spc="-1" dirty="0"/>
              <a:t>Jagdliches Schießen</a:t>
            </a:r>
          </a:p>
        </p:txBody>
      </p:sp>
      <p:pic>
        <p:nvPicPr>
          <p:cNvPr id="8" name="Grafik 7" descr="Ein Bild, das draußen, Gras, Kleidung, Menschen enthält.&#10;&#10;KI-generierte Inhalte können fehlerhaft sein.">
            <a:extLst>
              <a:ext uri="{FF2B5EF4-FFF2-40B4-BE49-F238E27FC236}">
                <a16:creationId xmlns:a16="http://schemas.microsoft.com/office/drawing/2014/main" id="{9BF80398-7C32-4777-D075-518A9E21ECF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76911" y="1322232"/>
            <a:ext cx="8239763" cy="5494248"/>
          </a:xfrm>
          <a:prstGeom prst="rect">
            <a:avLst/>
          </a:prstGeom>
        </p:spPr>
      </p:pic>
    </p:spTree>
    <p:extLst>
      <p:ext uri="{BB962C8B-B14F-4D97-AF65-F5344CB8AC3E}">
        <p14:creationId xmlns:p14="http://schemas.microsoft.com/office/powerpoint/2010/main" val="29152691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BAF6A3-9F13-1C1A-1759-7C991F98543A}"/>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70553F66-6D10-32D1-3F79-F3B3A0027BA5}"/>
              </a:ext>
            </a:extLst>
          </p:cNvPr>
          <p:cNvSpPr/>
          <p:nvPr/>
        </p:nvSpPr>
        <p:spPr>
          <a:xfrm>
            <a:off x="0" y="0"/>
            <a:ext cx="12193588" cy="6858000"/>
          </a:xfrm>
          <a:prstGeom prst="rect">
            <a:avLst/>
          </a:prstGeom>
          <a:solidFill>
            <a:srgbClr val="EADC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Rechteck 5">
            <a:extLst>
              <a:ext uri="{FF2B5EF4-FFF2-40B4-BE49-F238E27FC236}">
                <a16:creationId xmlns:a16="http://schemas.microsoft.com/office/drawing/2014/main" id="{4105924E-1AD3-8564-C60D-CE7A0DF2DBD0}"/>
              </a:ext>
            </a:extLst>
          </p:cNvPr>
          <p:cNvSpPr/>
          <p:nvPr/>
        </p:nvSpPr>
        <p:spPr>
          <a:xfrm>
            <a:off x="0" y="0"/>
            <a:ext cx="12193588" cy="604984"/>
          </a:xfrm>
          <a:prstGeom prst="rect">
            <a:avLst/>
          </a:prstGeom>
          <a:solidFill>
            <a:schemeClr val="accent6">
              <a:lumMod val="5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 1">
            <a:extLst>
              <a:ext uri="{FF2B5EF4-FFF2-40B4-BE49-F238E27FC236}">
                <a16:creationId xmlns:a16="http://schemas.microsoft.com/office/drawing/2014/main" id="{D2969077-00DF-B405-F8FC-5DADFF87EA75}"/>
              </a:ext>
            </a:extLst>
          </p:cNvPr>
          <p:cNvSpPr>
            <a:spLocks noGrp="1"/>
          </p:cNvSpPr>
          <p:nvPr>
            <p:ph type="title"/>
          </p:nvPr>
        </p:nvSpPr>
        <p:spPr>
          <a:xfrm>
            <a:off x="89284" y="140260"/>
            <a:ext cx="11700386" cy="324464"/>
          </a:xfrm>
        </p:spPr>
        <p:txBody>
          <a:bodyPr/>
          <a:lstStyle/>
          <a:p>
            <a:pPr algn="ctr"/>
            <a:r>
              <a:rPr lang="de-DE" sz="2000" spc="-1" dirty="0">
                <a:solidFill>
                  <a:schemeClr val="bg1"/>
                </a:solidFill>
                <a:latin typeface="Calibri Light"/>
                <a:ea typeface="DejaVu Sans"/>
              </a:rPr>
              <a:t>J</a:t>
            </a:r>
            <a:r>
              <a:rPr lang="de-DE" sz="2000" b="1" strike="noStrike" spc="-1" dirty="0">
                <a:solidFill>
                  <a:schemeClr val="bg1"/>
                </a:solidFill>
                <a:latin typeface="Calibri Light"/>
                <a:ea typeface="DejaVu Sans"/>
              </a:rPr>
              <a:t>agdverband  Altkreis Seelow e.V. Mitgliederversammlung 15.03.2025</a:t>
            </a:r>
            <a:endParaRPr lang="de-DE" sz="2000" dirty="0">
              <a:solidFill>
                <a:schemeClr val="bg1"/>
              </a:solidFill>
            </a:endParaRPr>
          </a:p>
        </p:txBody>
      </p:sp>
      <p:sp>
        <p:nvSpPr>
          <p:cNvPr id="3" name="Untertitel 2">
            <a:extLst>
              <a:ext uri="{FF2B5EF4-FFF2-40B4-BE49-F238E27FC236}">
                <a16:creationId xmlns:a16="http://schemas.microsoft.com/office/drawing/2014/main" id="{A8D0F66C-8308-9673-44DE-76314DCEF4E2}"/>
              </a:ext>
            </a:extLst>
          </p:cNvPr>
          <p:cNvSpPr>
            <a:spLocks noGrp="1"/>
          </p:cNvSpPr>
          <p:nvPr>
            <p:ph type="subTitle"/>
          </p:nvPr>
        </p:nvSpPr>
        <p:spPr>
          <a:xfrm>
            <a:off x="609479" y="1445342"/>
            <a:ext cx="11090907" cy="5284838"/>
          </a:xfrm>
        </p:spPr>
        <p:txBody>
          <a:bodyPr/>
          <a:lstStyle/>
          <a:p>
            <a:pPr marL="110160">
              <a:lnSpc>
                <a:spcPct val="100000"/>
              </a:lnSpc>
              <a:spcBef>
                <a:spcPts val="1417"/>
              </a:spcBef>
              <a:buClr>
                <a:srgbClr val="000000"/>
              </a:buClr>
              <a:buSzPct val="45000"/>
            </a:pPr>
            <a:endParaRPr lang="de-DE" sz="2400" b="0" strike="noStrike" spc="-1" dirty="0">
              <a:latin typeface="Arial"/>
            </a:endParaRPr>
          </a:p>
          <a:p>
            <a:pPr>
              <a:lnSpc>
                <a:spcPct val="100000"/>
              </a:lnSpc>
              <a:spcBef>
                <a:spcPts val="1417"/>
              </a:spcBef>
            </a:pPr>
            <a:endParaRPr lang="de-DE" sz="2800" b="0" strike="noStrike" spc="-1" dirty="0">
              <a:latin typeface="Arial"/>
            </a:endParaRPr>
          </a:p>
        </p:txBody>
      </p:sp>
      <p:pic>
        <p:nvPicPr>
          <p:cNvPr id="5" name="Grafik 4" descr="Ein Bild, das Text, Logo, Emblem, Symbol enthält.">
            <a:extLst>
              <a:ext uri="{FF2B5EF4-FFF2-40B4-BE49-F238E27FC236}">
                <a16:creationId xmlns:a16="http://schemas.microsoft.com/office/drawing/2014/main" id="{9850A6CD-977C-BDDA-C00E-C7B5AF606E60}"/>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5202" b="94055" l="6639" r="94626">
                        <a14:foregroundMark x1="63593" y1="67357" x2="63593" y2="67357"/>
                        <a14:foregroundMark x1="59852" y1="59448" x2="59852" y2="59448"/>
                        <a14:foregroundMark x1="45416" y1="43206" x2="40832" y2="57378"/>
                        <a14:foregroundMark x1="40832" y1="57378" x2="54795" y2="65393"/>
                        <a14:foregroundMark x1="54795" y1="65393" x2="62065" y2="57590"/>
                        <a14:foregroundMark x1="62065" y1="57590" x2="61538" y2="54989"/>
                        <a14:foregroundMark x1="43203" y1="27282" x2="28082" y2="34130"/>
                        <a14:foregroundMark x1="28082" y1="34130" x2="24974" y2="61783"/>
                        <a14:foregroundMark x1="24974" y1="61783" x2="57587" y2="76168"/>
                        <a14:foregroundMark x1="57587" y1="76168" x2="91904" y2="67872"/>
                        <a14:foregroundMark x1="95061" y1="58195" x2="94626" y2="50743"/>
                        <a14:foregroundMark x1="94626" y1="50743" x2="82086" y2="24522"/>
                        <a14:foregroundMark x1="23973" y1="13907" x2="17439" y2="19268"/>
                        <a14:foregroundMark x1="17439" y1="19268" x2="11117" y2="32378"/>
                        <a14:foregroundMark x1="11117" y1="32378" x2="10537" y2="47665"/>
                        <a14:foregroundMark x1="10537" y1="47665" x2="19336" y2="69108"/>
                        <a14:foregroundMark x1="19336" y1="69108" x2="51633" y2="79140"/>
                        <a14:foregroundMark x1="51633" y1="79140" x2="78188" y2="61730"/>
                        <a14:foregroundMark x1="78188" y1="61730" x2="85458" y2="40605"/>
                        <a14:foregroundMark x1="85458" y1="40605" x2="68809" y2="21815"/>
                        <a14:foregroundMark x1="68809" y1="21815" x2="48209" y2="16985"/>
                        <a14:foregroundMark x1="48209" y1="16985" x2="29663" y2="21656"/>
                        <a14:foregroundMark x1="29663" y1="21656" x2="25342" y2="25902"/>
                        <a14:foregroundMark x1="12750" y1="26592" x2="4558" y2="43200"/>
                        <a14:foregroundMark x1="4949" y1="46341" x2="9484" y2="65499"/>
                        <a14:foregroundMark x1="9484" y1="65499" x2="15595" y2="76645"/>
                        <a14:foregroundMark x1="15595" y1="76645" x2="44731" y2="88482"/>
                        <a14:foregroundMark x1="44731" y1="88482" x2="54531" y2="87951"/>
                        <a14:foregroundMark x1="54531" y1="87951" x2="78451" y2="73142"/>
                        <a14:foregroundMark x1="78451" y1="73142" x2="85564" y2="51433"/>
                        <a14:foregroundMark x1="85564" y1="51433" x2="84879" y2="29883"/>
                        <a14:foregroundMark x1="84879" y1="29883" x2="83456" y2="25902"/>
                        <a14:foregroundMark x1="21075" y1="82590" x2="35142" y2="91932"/>
                        <a14:foregroundMark x1="35142" y1="91932" x2="44626" y2="91985"/>
                        <a14:foregroundMark x1="44626" y1="91985" x2="66649" y2="88747"/>
                        <a14:foregroundMark x1="66649" y1="88747" x2="85564" y2="76327"/>
                        <a14:foregroundMark x1="85564" y1="76327" x2="89094" y2="71125"/>
                        <a14:foregroundMark x1="54900" y1="94214" x2="47418" y2="92675"/>
                        <a14:foregroundMark x1="5479" y1="54989" x2="6639" y2="45170"/>
                        <a14:foregroundMark x1="6639" y1="45170" x2="25184" y2="18896"/>
                        <a14:foregroundMark x1="36038" y1="9820" x2="58535" y2="7590"/>
                        <a14:foregroundMark x1="58535" y1="7590" x2="68493" y2="9130"/>
                        <a14:foregroundMark x1="68493" y1="9130" x2="68704" y2="9448"/>
                        <a14:foregroundMark x1="55427" y1="5202" x2="55427" y2="5202"/>
                        <a14:foregroundMark x1="54900" y1="5361" x2="52371" y2="5361"/>
                        <a14:foregroundMark x1="52371" y1="5361" x2="52371" y2="5361"/>
                        <a14:foregroundMark x1="52371" y1="5361" x2="52371" y2="5361"/>
                        <a14:foregroundMark x1="52371" y1="5361" x2="52371" y2="5361"/>
                        <a14:backgroundMark x1="4584" y1="43206" x2="3952" y2="46125"/>
                        <a14:backgroundMark x1="95890" y1="58439" x2="92308" y2="70435"/>
                        <a14:backgroundMark x1="95680" y1="59979" x2="95205" y2="64915"/>
                        <a14:backgroundMark x1="95205" y1="65605" x2="96575" y2="67357"/>
                        <a14:backgroundMark x1="96207" y1="62739" x2="93678" y2="69586"/>
                      </a14:backgroundRemoval>
                    </a14:imgEffect>
                  </a14:imgLayer>
                </a14:imgProps>
              </a:ext>
              <a:ext uri="{28A0092B-C50C-407E-A947-70E740481C1C}">
                <a14:useLocalDpi xmlns:a14="http://schemas.microsoft.com/office/drawing/2010/main" val="0"/>
              </a:ext>
            </a:extLst>
          </a:blip>
          <a:stretch>
            <a:fillRect/>
          </a:stretch>
        </p:blipFill>
        <p:spPr>
          <a:xfrm>
            <a:off x="108155" y="0"/>
            <a:ext cx="609479" cy="604984"/>
          </a:xfrm>
          <a:prstGeom prst="rect">
            <a:avLst/>
          </a:prstGeom>
        </p:spPr>
      </p:pic>
      <p:sp>
        <p:nvSpPr>
          <p:cNvPr id="10" name="Textfeld 9">
            <a:extLst>
              <a:ext uri="{FF2B5EF4-FFF2-40B4-BE49-F238E27FC236}">
                <a16:creationId xmlns:a16="http://schemas.microsoft.com/office/drawing/2014/main" id="{A8AAAF71-8C06-0766-5561-7CA4BFDE7819}"/>
              </a:ext>
            </a:extLst>
          </p:cNvPr>
          <p:cNvSpPr txBox="1"/>
          <p:nvPr/>
        </p:nvSpPr>
        <p:spPr>
          <a:xfrm>
            <a:off x="693968" y="860567"/>
            <a:ext cx="10805651" cy="461665"/>
          </a:xfrm>
          <a:prstGeom prst="rect">
            <a:avLst/>
          </a:prstGeom>
          <a:noFill/>
        </p:spPr>
        <p:txBody>
          <a:bodyPr wrap="square" rtlCol="0">
            <a:spAutoFit/>
          </a:bodyPr>
          <a:lstStyle/>
          <a:p>
            <a:pPr marL="110160">
              <a:spcBef>
                <a:spcPts val="1417"/>
              </a:spcBef>
              <a:buClr>
                <a:srgbClr val="000000"/>
              </a:buClr>
              <a:buSzPct val="45000"/>
            </a:pPr>
            <a:r>
              <a:rPr lang="de-DE" sz="2400" b="1" u="sng" spc="-1" dirty="0"/>
              <a:t>Jagdliches Schießen</a:t>
            </a:r>
          </a:p>
        </p:txBody>
      </p:sp>
      <p:sp>
        <p:nvSpPr>
          <p:cNvPr id="4" name="Textfeld 3">
            <a:extLst>
              <a:ext uri="{FF2B5EF4-FFF2-40B4-BE49-F238E27FC236}">
                <a16:creationId xmlns:a16="http://schemas.microsoft.com/office/drawing/2014/main" id="{92D13988-33FB-1578-FACA-1D6EC90DDA13}"/>
              </a:ext>
            </a:extLst>
          </p:cNvPr>
          <p:cNvSpPr txBox="1"/>
          <p:nvPr/>
        </p:nvSpPr>
        <p:spPr>
          <a:xfrm>
            <a:off x="493202" y="1612490"/>
            <a:ext cx="11374333" cy="2959785"/>
          </a:xfrm>
          <a:prstGeom prst="rect">
            <a:avLst/>
          </a:prstGeom>
          <a:noFill/>
        </p:spPr>
        <p:txBody>
          <a:bodyPr wrap="square" rtlCol="0">
            <a:spAutoFit/>
          </a:bodyPr>
          <a:lstStyle/>
          <a:p>
            <a:pPr marL="110160">
              <a:spcBef>
                <a:spcPts val="1417"/>
              </a:spcBef>
              <a:buClr>
                <a:srgbClr val="000000"/>
              </a:buClr>
              <a:buSzPct val="45000"/>
            </a:pPr>
            <a:r>
              <a:rPr lang="de-DE" b="1" spc="-1" dirty="0"/>
              <a:t>Ostdeutschen Vergleichsschießen am 26.07.2024  in </a:t>
            </a:r>
            <a:r>
              <a:rPr lang="de-DE" b="1" spc="-1" dirty="0" err="1"/>
              <a:t>Großdobritz</a:t>
            </a:r>
            <a:r>
              <a:rPr lang="de-DE" b="1" spc="-1" dirty="0"/>
              <a:t> (Sachsen) </a:t>
            </a:r>
            <a:r>
              <a:rPr lang="de-DE" spc="-1" dirty="0"/>
              <a:t>nahmen </a:t>
            </a:r>
            <a:r>
              <a:rPr lang="de-DE" b="1" spc="-1" dirty="0"/>
              <a:t>Clemens Schwärzel, Henning van Reekum </a:t>
            </a:r>
            <a:r>
              <a:rPr lang="de-DE" spc="-1" dirty="0"/>
              <a:t>und</a:t>
            </a:r>
            <a:r>
              <a:rPr lang="de-DE" b="1" spc="-1" dirty="0"/>
              <a:t> Heike van Reekum</a:t>
            </a:r>
            <a:r>
              <a:rPr lang="de-DE" spc="-1" dirty="0"/>
              <a:t> teil.</a:t>
            </a:r>
          </a:p>
          <a:p>
            <a:pPr marL="110160">
              <a:spcBef>
                <a:spcPts val="1417"/>
              </a:spcBef>
              <a:buClr>
                <a:srgbClr val="000000"/>
              </a:buClr>
              <a:buSzPct val="45000"/>
            </a:pPr>
            <a:r>
              <a:rPr lang="de-DE" b="1" u="sng" spc="-1" dirty="0"/>
              <a:t>Henning van Reekum</a:t>
            </a:r>
            <a:r>
              <a:rPr lang="de-DE" spc="-1" dirty="0"/>
              <a:t>: mit der </a:t>
            </a:r>
            <a:r>
              <a:rPr lang="de-DE" b="1" spc="-1" dirty="0"/>
              <a:t>Brandenburger Jugendmannschaft </a:t>
            </a:r>
            <a:r>
              <a:rPr lang="de-DE" spc="-1" dirty="0"/>
              <a:t>auf </a:t>
            </a:r>
            <a:r>
              <a:rPr lang="de-DE" b="1" spc="-1" dirty="0"/>
              <a:t>Platz 3</a:t>
            </a:r>
          </a:p>
          <a:p>
            <a:pPr marL="110160">
              <a:spcBef>
                <a:spcPts val="1417"/>
              </a:spcBef>
              <a:buClr>
                <a:srgbClr val="000000"/>
              </a:buClr>
              <a:buSzPct val="45000"/>
            </a:pPr>
            <a:r>
              <a:rPr lang="de-DE" b="1" u="sng" spc="-1" dirty="0"/>
              <a:t>Heike van Reekum: </a:t>
            </a:r>
          </a:p>
          <a:p>
            <a:pPr marL="110160">
              <a:spcBef>
                <a:spcPts val="1417"/>
              </a:spcBef>
              <a:buClr>
                <a:srgbClr val="000000"/>
              </a:buClr>
              <a:buSzPct val="45000"/>
            </a:pPr>
            <a:r>
              <a:rPr lang="de-DE" spc="-1" dirty="0"/>
              <a:t>Flintenwertung Damen </a:t>
            </a:r>
            <a:r>
              <a:rPr lang="de-DE" b="1" spc="-1" dirty="0"/>
              <a:t>Platz 2</a:t>
            </a:r>
            <a:r>
              <a:rPr lang="de-DE" spc="-1" dirty="0"/>
              <a:t> - Mannschaftswertung mit der </a:t>
            </a:r>
            <a:r>
              <a:rPr lang="de-DE" b="1" spc="-1" dirty="0"/>
              <a:t>Brandenburger Damenmannschaft Platz 1</a:t>
            </a:r>
          </a:p>
          <a:p>
            <a:pPr marL="110160">
              <a:lnSpc>
                <a:spcPct val="100000"/>
              </a:lnSpc>
              <a:spcBef>
                <a:spcPts val="1417"/>
              </a:spcBef>
              <a:buClr>
                <a:srgbClr val="000000"/>
              </a:buClr>
              <a:buSzPct val="45000"/>
            </a:pPr>
            <a:endParaRPr lang="de-DE" spc="-1" dirty="0"/>
          </a:p>
          <a:p>
            <a:pPr>
              <a:lnSpc>
                <a:spcPct val="100000"/>
              </a:lnSpc>
              <a:spcBef>
                <a:spcPts val="1417"/>
              </a:spcBef>
            </a:pPr>
            <a:endParaRPr lang="de-DE" sz="2000" spc="-1" dirty="0"/>
          </a:p>
        </p:txBody>
      </p:sp>
    </p:spTree>
    <p:extLst>
      <p:ext uri="{BB962C8B-B14F-4D97-AF65-F5344CB8AC3E}">
        <p14:creationId xmlns:p14="http://schemas.microsoft.com/office/powerpoint/2010/main" val="2309876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710E8B-2130-96EF-03EC-0EECAC259CAC}"/>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FB79573E-AB91-7F05-178E-4CCB88A78CDF}"/>
              </a:ext>
            </a:extLst>
          </p:cNvPr>
          <p:cNvSpPr/>
          <p:nvPr/>
        </p:nvSpPr>
        <p:spPr>
          <a:xfrm>
            <a:off x="0" y="0"/>
            <a:ext cx="12193588" cy="6858000"/>
          </a:xfrm>
          <a:prstGeom prst="rect">
            <a:avLst/>
          </a:prstGeom>
          <a:solidFill>
            <a:srgbClr val="EADC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Rechteck 5">
            <a:extLst>
              <a:ext uri="{FF2B5EF4-FFF2-40B4-BE49-F238E27FC236}">
                <a16:creationId xmlns:a16="http://schemas.microsoft.com/office/drawing/2014/main" id="{F7BD9F64-E7F5-D66B-9960-52CA7F35F291}"/>
              </a:ext>
            </a:extLst>
          </p:cNvPr>
          <p:cNvSpPr/>
          <p:nvPr/>
        </p:nvSpPr>
        <p:spPr>
          <a:xfrm>
            <a:off x="0" y="0"/>
            <a:ext cx="12193588" cy="604984"/>
          </a:xfrm>
          <a:prstGeom prst="rect">
            <a:avLst/>
          </a:prstGeom>
          <a:solidFill>
            <a:schemeClr val="accent6">
              <a:lumMod val="5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 1">
            <a:extLst>
              <a:ext uri="{FF2B5EF4-FFF2-40B4-BE49-F238E27FC236}">
                <a16:creationId xmlns:a16="http://schemas.microsoft.com/office/drawing/2014/main" id="{4D113F07-FA3C-CB9B-D53E-6B97CFA02970}"/>
              </a:ext>
            </a:extLst>
          </p:cNvPr>
          <p:cNvSpPr>
            <a:spLocks noGrp="1"/>
          </p:cNvSpPr>
          <p:nvPr>
            <p:ph type="title"/>
          </p:nvPr>
        </p:nvSpPr>
        <p:spPr>
          <a:xfrm>
            <a:off x="89284" y="140260"/>
            <a:ext cx="11700386" cy="324464"/>
          </a:xfrm>
        </p:spPr>
        <p:txBody>
          <a:bodyPr/>
          <a:lstStyle/>
          <a:p>
            <a:pPr algn="ctr"/>
            <a:r>
              <a:rPr lang="de-DE" sz="2000" spc="-1" dirty="0">
                <a:solidFill>
                  <a:schemeClr val="bg1"/>
                </a:solidFill>
                <a:latin typeface="Calibri Light"/>
                <a:ea typeface="DejaVu Sans"/>
              </a:rPr>
              <a:t>J</a:t>
            </a:r>
            <a:r>
              <a:rPr lang="de-DE" sz="2000" b="1" strike="noStrike" spc="-1" dirty="0">
                <a:solidFill>
                  <a:schemeClr val="bg1"/>
                </a:solidFill>
                <a:latin typeface="Calibri Light"/>
                <a:ea typeface="DejaVu Sans"/>
              </a:rPr>
              <a:t>agdverband  Altkreis Seelow e.V. Mitgliederversammlung 15.03.2025</a:t>
            </a:r>
            <a:endParaRPr lang="de-DE" sz="2000" dirty="0">
              <a:solidFill>
                <a:schemeClr val="bg1"/>
              </a:solidFill>
            </a:endParaRPr>
          </a:p>
        </p:txBody>
      </p:sp>
      <p:sp>
        <p:nvSpPr>
          <p:cNvPr id="3" name="Untertitel 2">
            <a:extLst>
              <a:ext uri="{FF2B5EF4-FFF2-40B4-BE49-F238E27FC236}">
                <a16:creationId xmlns:a16="http://schemas.microsoft.com/office/drawing/2014/main" id="{368337B8-1814-302A-B5E8-EEA4AAC02CD7}"/>
              </a:ext>
            </a:extLst>
          </p:cNvPr>
          <p:cNvSpPr>
            <a:spLocks noGrp="1"/>
          </p:cNvSpPr>
          <p:nvPr>
            <p:ph type="subTitle"/>
          </p:nvPr>
        </p:nvSpPr>
        <p:spPr>
          <a:xfrm>
            <a:off x="609479" y="1445342"/>
            <a:ext cx="11090907" cy="5284838"/>
          </a:xfrm>
        </p:spPr>
        <p:txBody>
          <a:bodyPr/>
          <a:lstStyle/>
          <a:p>
            <a:pPr marL="110160">
              <a:lnSpc>
                <a:spcPct val="100000"/>
              </a:lnSpc>
              <a:spcBef>
                <a:spcPts val="1417"/>
              </a:spcBef>
              <a:buClr>
                <a:srgbClr val="000000"/>
              </a:buClr>
              <a:buSzPct val="45000"/>
            </a:pPr>
            <a:endParaRPr lang="de-DE" sz="2400" b="0" strike="noStrike" spc="-1" dirty="0">
              <a:latin typeface="Arial"/>
            </a:endParaRPr>
          </a:p>
          <a:p>
            <a:pPr>
              <a:lnSpc>
                <a:spcPct val="100000"/>
              </a:lnSpc>
              <a:spcBef>
                <a:spcPts val="1417"/>
              </a:spcBef>
            </a:pPr>
            <a:endParaRPr lang="de-DE" sz="2800" b="0" strike="noStrike" spc="-1" dirty="0">
              <a:latin typeface="Arial"/>
            </a:endParaRPr>
          </a:p>
        </p:txBody>
      </p:sp>
      <p:pic>
        <p:nvPicPr>
          <p:cNvPr id="5" name="Grafik 4" descr="Ein Bild, das Text, Logo, Emblem, Symbol enthält.">
            <a:extLst>
              <a:ext uri="{FF2B5EF4-FFF2-40B4-BE49-F238E27FC236}">
                <a16:creationId xmlns:a16="http://schemas.microsoft.com/office/drawing/2014/main" id="{AA679BA5-7A31-C678-167E-28DD25548301}"/>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5202" b="94055" l="6639" r="94626">
                        <a14:foregroundMark x1="63593" y1="67357" x2="63593" y2="67357"/>
                        <a14:foregroundMark x1="59852" y1="59448" x2="59852" y2="59448"/>
                        <a14:foregroundMark x1="45416" y1="43206" x2="40832" y2="57378"/>
                        <a14:foregroundMark x1="40832" y1="57378" x2="54795" y2="65393"/>
                        <a14:foregroundMark x1="54795" y1="65393" x2="62065" y2="57590"/>
                        <a14:foregroundMark x1="62065" y1="57590" x2="61538" y2="54989"/>
                        <a14:foregroundMark x1="43203" y1="27282" x2="28082" y2="34130"/>
                        <a14:foregroundMark x1="28082" y1="34130" x2="24974" y2="61783"/>
                        <a14:foregroundMark x1="24974" y1="61783" x2="57587" y2="76168"/>
                        <a14:foregroundMark x1="57587" y1="76168" x2="91904" y2="67872"/>
                        <a14:foregroundMark x1="95061" y1="58195" x2="94626" y2="50743"/>
                        <a14:foregroundMark x1="94626" y1="50743" x2="82086" y2="24522"/>
                        <a14:foregroundMark x1="23973" y1="13907" x2="17439" y2="19268"/>
                        <a14:foregroundMark x1="17439" y1="19268" x2="11117" y2="32378"/>
                        <a14:foregroundMark x1="11117" y1="32378" x2="10537" y2="47665"/>
                        <a14:foregroundMark x1="10537" y1="47665" x2="19336" y2="69108"/>
                        <a14:foregroundMark x1="19336" y1="69108" x2="51633" y2="79140"/>
                        <a14:foregroundMark x1="51633" y1="79140" x2="78188" y2="61730"/>
                        <a14:foregroundMark x1="78188" y1="61730" x2="85458" y2="40605"/>
                        <a14:foregroundMark x1="85458" y1="40605" x2="68809" y2="21815"/>
                        <a14:foregroundMark x1="68809" y1="21815" x2="48209" y2="16985"/>
                        <a14:foregroundMark x1="48209" y1="16985" x2="29663" y2="21656"/>
                        <a14:foregroundMark x1="29663" y1="21656" x2="25342" y2="25902"/>
                        <a14:foregroundMark x1="12750" y1="26592" x2="4558" y2="43200"/>
                        <a14:foregroundMark x1="4949" y1="46341" x2="9484" y2="65499"/>
                        <a14:foregroundMark x1="9484" y1="65499" x2="15595" y2="76645"/>
                        <a14:foregroundMark x1="15595" y1="76645" x2="44731" y2="88482"/>
                        <a14:foregroundMark x1="44731" y1="88482" x2="54531" y2="87951"/>
                        <a14:foregroundMark x1="54531" y1="87951" x2="78451" y2="73142"/>
                        <a14:foregroundMark x1="78451" y1="73142" x2="85564" y2="51433"/>
                        <a14:foregroundMark x1="85564" y1="51433" x2="84879" y2="29883"/>
                        <a14:foregroundMark x1="84879" y1="29883" x2="83456" y2="25902"/>
                        <a14:foregroundMark x1="21075" y1="82590" x2="35142" y2="91932"/>
                        <a14:foregroundMark x1="35142" y1="91932" x2="44626" y2="91985"/>
                        <a14:foregroundMark x1="44626" y1="91985" x2="66649" y2="88747"/>
                        <a14:foregroundMark x1="66649" y1="88747" x2="85564" y2="76327"/>
                        <a14:foregroundMark x1="85564" y1="76327" x2="89094" y2="71125"/>
                        <a14:foregroundMark x1="54900" y1="94214" x2="47418" y2="92675"/>
                        <a14:foregroundMark x1="5479" y1="54989" x2="6639" y2="45170"/>
                        <a14:foregroundMark x1="6639" y1="45170" x2="25184" y2="18896"/>
                        <a14:foregroundMark x1="36038" y1="9820" x2="58535" y2="7590"/>
                        <a14:foregroundMark x1="58535" y1="7590" x2="68493" y2="9130"/>
                        <a14:foregroundMark x1="68493" y1="9130" x2="68704" y2="9448"/>
                        <a14:foregroundMark x1="55427" y1="5202" x2="55427" y2="5202"/>
                        <a14:foregroundMark x1="54900" y1="5361" x2="52371" y2="5361"/>
                        <a14:foregroundMark x1="52371" y1="5361" x2="52371" y2="5361"/>
                        <a14:foregroundMark x1="52371" y1="5361" x2="52371" y2="5361"/>
                        <a14:foregroundMark x1="52371" y1="5361" x2="52371" y2="5361"/>
                        <a14:backgroundMark x1="4584" y1="43206" x2="3952" y2="46125"/>
                        <a14:backgroundMark x1="95890" y1="58439" x2="92308" y2="70435"/>
                        <a14:backgroundMark x1="95680" y1="59979" x2="95205" y2="64915"/>
                        <a14:backgroundMark x1="95205" y1="65605" x2="96575" y2="67357"/>
                        <a14:backgroundMark x1="96207" y1="62739" x2="93678" y2="69586"/>
                      </a14:backgroundRemoval>
                    </a14:imgEffect>
                  </a14:imgLayer>
                </a14:imgProps>
              </a:ext>
              <a:ext uri="{28A0092B-C50C-407E-A947-70E740481C1C}">
                <a14:useLocalDpi xmlns:a14="http://schemas.microsoft.com/office/drawing/2010/main" val="0"/>
              </a:ext>
            </a:extLst>
          </a:blip>
          <a:stretch>
            <a:fillRect/>
          </a:stretch>
        </p:blipFill>
        <p:spPr>
          <a:xfrm>
            <a:off x="108155" y="0"/>
            <a:ext cx="609479" cy="604984"/>
          </a:xfrm>
          <a:prstGeom prst="rect">
            <a:avLst/>
          </a:prstGeom>
        </p:spPr>
      </p:pic>
      <p:sp>
        <p:nvSpPr>
          <p:cNvPr id="10" name="Textfeld 9">
            <a:extLst>
              <a:ext uri="{FF2B5EF4-FFF2-40B4-BE49-F238E27FC236}">
                <a16:creationId xmlns:a16="http://schemas.microsoft.com/office/drawing/2014/main" id="{4F416222-1A56-4D6D-F7C0-762C4CE2C6CB}"/>
              </a:ext>
            </a:extLst>
          </p:cNvPr>
          <p:cNvSpPr txBox="1"/>
          <p:nvPr/>
        </p:nvSpPr>
        <p:spPr>
          <a:xfrm>
            <a:off x="693968" y="860567"/>
            <a:ext cx="10805651" cy="461665"/>
          </a:xfrm>
          <a:prstGeom prst="rect">
            <a:avLst/>
          </a:prstGeom>
          <a:noFill/>
        </p:spPr>
        <p:txBody>
          <a:bodyPr wrap="square" rtlCol="0">
            <a:spAutoFit/>
          </a:bodyPr>
          <a:lstStyle/>
          <a:p>
            <a:pPr marL="110160">
              <a:spcBef>
                <a:spcPts val="1417"/>
              </a:spcBef>
              <a:buClr>
                <a:srgbClr val="000000"/>
              </a:buClr>
              <a:buSzPct val="45000"/>
            </a:pPr>
            <a:r>
              <a:rPr lang="de-DE" sz="2400" b="1" u="sng" spc="-1" dirty="0"/>
              <a:t>Jagdliches Schießen</a:t>
            </a:r>
          </a:p>
        </p:txBody>
      </p:sp>
      <p:sp>
        <p:nvSpPr>
          <p:cNvPr id="4" name="Textfeld 3">
            <a:extLst>
              <a:ext uri="{FF2B5EF4-FFF2-40B4-BE49-F238E27FC236}">
                <a16:creationId xmlns:a16="http://schemas.microsoft.com/office/drawing/2014/main" id="{917A6098-3A3D-1135-F3BE-79127A50CF85}"/>
              </a:ext>
            </a:extLst>
          </p:cNvPr>
          <p:cNvSpPr txBox="1"/>
          <p:nvPr/>
        </p:nvSpPr>
        <p:spPr>
          <a:xfrm>
            <a:off x="493202" y="1612490"/>
            <a:ext cx="11374333" cy="3416320"/>
          </a:xfrm>
          <a:prstGeom prst="rect">
            <a:avLst/>
          </a:prstGeom>
          <a:noFill/>
        </p:spPr>
        <p:txBody>
          <a:bodyPr wrap="square" rtlCol="0">
            <a:spAutoFit/>
          </a:bodyPr>
          <a:lstStyle/>
          <a:p>
            <a:pPr marL="110160">
              <a:spcBef>
                <a:spcPts val="1417"/>
              </a:spcBef>
              <a:buClr>
                <a:srgbClr val="000000"/>
              </a:buClr>
              <a:buSzPct val="45000"/>
            </a:pPr>
            <a:r>
              <a:rPr lang="de-DE" sz="1800" spc="-1" dirty="0"/>
              <a:t>Vom 04. bis 07. 09.2024 fand die </a:t>
            </a:r>
            <a:r>
              <a:rPr lang="de-DE" sz="1800" b="1" spc="-1" dirty="0"/>
              <a:t>Bundemeisterschaft</a:t>
            </a:r>
            <a:r>
              <a:rPr lang="de-DE" sz="1800" spc="-1" dirty="0"/>
              <a:t> in </a:t>
            </a:r>
            <a:r>
              <a:rPr lang="de-DE" sz="1800" spc="-1" dirty="0" err="1"/>
              <a:t>Garlstorf</a:t>
            </a:r>
            <a:r>
              <a:rPr lang="de-DE" sz="1800" spc="-1" dirty="0"/>
              <a:t> (Niedersachen) statt.</a:t>
            </a:r>
          </a:p>
          <a:p>
            <a:pPr marL="110160">
              <a:spcBef>
                <a:spcPts val="1417"/>
              </a:spcBef>
              <a:buClr>
                <a:srgbClr val="000000"/>
              </a:buClr>
              <a:buSzPct val="45000"/>
            </a:pPr>
            <a:r>
              <a:rPr lang="de-DE" sz="1800" spc="-1" dirty="0"/>
              <a:t>Für Brandenburg starteten dort u.a. </a:t>
            </a:r>
            <a:r>
              <a:rPr lang="de-DE" sz="1800" b="1" spc="-1" dirty="0"/>
              <a:t>Henning </a:t>
            </a:r>
            <a:r>
              <a:rPr lang="de-DE" sz="1800" spc="-1" dirty="0"/>
              <a:t>und</a:t>
            </a:r>
            <a:r>
              <a:rPr lang="de-DE" sz="1800" b="1" spc="-1" dirty="0"/>
              <a:t> Heike van Reekum</a:t>
            </a:r>
          </a:p>
          <a:p>
            <a:pPr marL="110160">
              <a:spcBef>
                <a:spcPts val="1417"/>
              </a:spcBef>
              <a:buClr>
                <a:srgbClr val="000000"/>
              </a:buClr>
              <a:buSzPct val="45000"/>
            </a:pPr>
            <a:r>
              <a:rPr lang="de-DE" sz="1800" u="sng" spc="-1" dirty="0"/>
              <a:t>Henning van Reekum </a:t>
            </a:r>
            <a:r>
              <a:rPr lang="de-DE" sz="1800" spc="-1" dirty="0"/>
              <a:t>war erfolgreich und konnte seine </a:t>
            </a:r>
            <a:r>
              <a:rPr lang="de-DE" sz="1800" b="1" spc="-1" dirty="0"/>
              <a:t>Schießleistungsnadel in Gold mit 302 Ringen </a:t>
            </a:r>
            <a:r>
              <a:rPr lang="de-DE" sz="1800" spc="-1" dirty="0"/>
              <a:t>erzielen.</a:t>
            </a:r>
          </a:p>
          <a:p>
            <a:pPr marL="110160">
              <a:spcBef>
                <a:spcPts val="1417"/>
              </a:spcBef>
              <a:buClr>
                <a:srgbClr val="000000"/>
              </a:buClr>
              <a:buSzPct val="45000"/>
            </a:pPr>
            <a:endParaRPr lang="de-DE" sz="1800" spc="-1" dirty="0"/>
          </a:p>
          <a:p>
            <a:pPr marL="110160">
              <a:spcBef>
                <a:spcPts val="1417"/>
              </a:spcBef>
              <a:buClr>
                <a:srgbClr val="000000"/>
              </a:buClr>
              <a:buSzPct val="45000"/>
            </a:pPr>
            <a:r>
              <a:rPr lang="de-DE" sz="1800" spc="-1" dirty="0"/>
              <a:t> </a:t>
            </a:r>
          </a:p>
          <a:p>
            <a:pPr marL="110160">
              <a:lnSpc>
                <a:spcPct val="100000"/>
              </a:lnSpc>
              <a:spcBef>
                <a:spcPts val="1417"/>
              </a:spcBef>
              <a:buClr>
                <a:srgbClr val="000000"/>
              </a:buClr>
              <a:buSzPct val="45000"/>
            </a:pPr>
            <a:endParaRPr lang="de-DE" sz="1800" b="0" strike="noStrike" spc="-1" dirty="0">
              <a:latin typeface="Arial"/>
            </a:endParaRPr>
          </a:p>
          <a:p>
            <a:pPr>
              <a:lnSpc>
                <a:spcPct val="100000"/>
              </a:lnSpc>
              <a:spcBef>
                <a:spcPts val="1417"/>
              </a:spcBef>
            </a:pPr>
            <a:endParaRPr lang="de-DE" sz="2000" b="0" strike="noStrike" spc="-1" dirty="0">
              <a:latin typeface="Arial"/>
            </a:endParaRPr>
          </a:p>
        </p:txBody>
      </p:sp>
      <p:pic>
        <p:nvPicPr>
          <p:cNvPr id="8" name="Grafik 7">
            <a:extLst>
              <a:ext uri="{FF2B5EF4-FFF2-40B4-BE49-F238E27FC236}">
                <a16:creationId xmlns:a16="http://schemas.microsoft.com/office/drawing/2014/main" id="{500FFD6D-38EB-030F-BCBC-8A201FD1C449}"/>
              </a:ext>
            </a:extLst>
          </p:cNvPr>
          <p:cNvPicPr>
            <a:picLocks noChangeAspect="1"/>
          </p:cNvPicPr>
          <p:nvPr/>
        </p:nvPicPr>
        <p:blipFill>
          <a:blip r:embed="rId5"/>
          <a:srcRect l="3187" t="11165" r="25417" b="1125"/>
          <a:stretch/>
        </p:blipFill>
        <p:spPr>
          <a:xfrm>
            <a:off x="3107247" y="2938132"/>
            <a:ext cx="2832230" cy="3807050"/>
          </a:xfrm>
          <a:prstGeom prst="rect">
            <a:avLst/>
          </a:prstGeom>
        </p:spPr>
      </p:pic>
      <p:pic>
        <p:nvPicPr>
          <p:cNvPr id="11" name="Grafik 10" descr="Ein Bild, das Kleidung, Schuhwerk, Person, Mann enthält.&#10;&#10;KI-generierte Inhalte können fehlerhaft sein.">
            <a:extLst>
              <a:ext uri="{FF2B5EF4-FFF2-40B4-BE49-F238E27FC236}">
                <a16:creationId xmlns:a16="http://schemas.microsoft.com/office/drawing/2014/main" id="{3238541E-6DBB-3F4E-8DCA-B3EE44B8FE0B}"/>
              </a:ext>
            </a:extLst>
          </p:cNvPr>
          <p:cNvPicPr>
            <a:picLocks noChangeAspect="1"/>
          </p:cNvPicPr>
          <p:nvPr/>
        </p:nvPicPr>
        <p:blipFill>
          <a:blip r:embed="rId6" cstate="print">
            <a:extLst>
              <a:ext uri="{28A0092B-C50C-407E-A947-70E740481C1C}">
                <a14:useLocalDpi xmlns:a14="http://schemas.microsoft.com/office/drawing/2010/main" val="0"/>
              </a:ext>
            </a:extLst>
          </a:blip>
          <a:srcRect l="23863" t="19766" r="16321" b="8767"/>
          <a:stretch/>
        </p:blipFill>
        <p:spPr>
          <a:xfrm>
            <a:off x="7242375" y="2963784"/>
            <a:ext cx="2389739" cy="3807050"/>
          </a:xfrm>
          <a:prstGeom prst="rect">
            <a:avLst/>
          </a:prstGeom>
        </p:spPr>
      </p:pic>
    </p:spTree>
    <p:extLst>
      <p:ext uri="{BB962C8B-B14F-4D97-AF65-F5344CB8AC3E}">
        <p14:creationId xmlns:p14="http://schemas.microsoft.com/office/powerpoint/2010/main" val="3276234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C261F1-DC41-1A90-9C94-46BD2B355F89}"/>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8E89BED9-712E-EE6D-85FB-81904B732D0F}"/>
              </a:ext>
            </a:extLst>
          </p:cNvPr>
          <p:cNvSpPr/>
          <p:nvPr/>
        </p:nvSpPr>
        <p:spPr>
          <a:xfrm>
            <a:off x="0" y="0"/>
            <a:ext cx="12193588" cy="6858000"/>
          </a:xfrm>
          <a:prstGeom prst="rect">
            <a:avLst/>
          </a:prstGeom>
          <a:solidFill>
            <a:srgbClr val="EADC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Rechteck 5">
            <a:extLst>
              <a:ext uri="{FF2B5EF4-FFF2-40B4-BE49-F238E27FC236}">
                <a16:creationId xmlns:a16="http://schemas.microsoft.com/office/drawing/2014/main" id="{DB70B291-36C1-6743-CFB0-FDE4275D60A8}"/>
              </a:ext>
            </a:extLst>
          </p:cNvPr>
          <p:cNvSpPr/>
          <p:nvPr/>
        </p:nvSpPr>
        <p:spPr>
          <a:xfrm>
            <a:off x="0" y="0"/>
            <a:ext cx="12193588" cy="604984"/>
          </a:xfrm>
          <a:prstGeom prst="rect">
            <a:avLst/>
          </a:prstGeom>
          <a:solidFill>
            <a:schemeClr val="accent6">
              <a:lumMod val="5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 1">
            <a:extLst>
              <a:ext uri="{FF2B5EF4-FFF2-40B4-BE49-F238E27FC236}">
                <a16:creationId xmlns:a16="http://schemas.microsoft.com/office/drawing/2014/main" id="{0410C2AF-F7D9-EFD9-A40D-73ED02D82F96}"/>
              </a:ext>
            </a:extLst>
          </p:cNvPr>
          <p:cNvSpPr>
            <a:spLocks noGrp="1"/>
          </p:cNvSpPr>
          <p:nvPr>
            <p:ph type="title"/>
          </p:nvPr>
        </p:nvSpPr>
        <p:spPr>
          <a:xfrm>
            <a:off x="89284" y="140260"/>
            <a:ext cx="11700386" cy="324464"/>
          </a:xfrm>
        </p:spPr>
        <p:txBody>
          <a:bodyPr/>
          <a:lstStyle/>
          <a:p>
            <a:pPr algn="ctr"/>
            <a:r>
              <a:rPr lang="de-DE" sz="2000" spc="-1" dirty="0">
                <a:solidFill>
                  <a:schemeClr val="bg1"/>
                </a:solidFill>
                <a:latin typeface="Calibri Light"/>
                <a:ea typeface="DejaVu Sans"/>
              </a:rPr>
              <a:t>J</a:t>
            </a:r>
            <a:r>
              <a:rPr lang="de-DE" sz="2000" b="1" strike="noStrike" spc="-1" dirty="0">
                <a:solidFill>
                  <a:schemeClr val="bg1"/>
                </a:solidFill>
                <a:latin typeface="Calibri Light"/>
                <a:ea typeface="DejaVu Sans"/>
              </a:rPr>
              <a:t>agdverband  Altkreis Seelow e.V. Mitgliederversammlung 15.03.2025</a:t>
            </a:r>
            <a:endParaRPr lang="de-DE" sz="2000" dirty="0">
              <a:solidFill>
                <a:schemeClr val="bg1"/>
              </a:solidFill>
            </a:endParaRPr>
          </a:p>
        </p:txBody>
      </p:sp>
      <p:sp>
        <p:nvSpPr>
          <p:cNvPr id="3" name="Untertitel 2">
            <a:extLst>
              <a:ext uri="{FF2B5EF4-FFF2-40B4-BE49-F238E27FC236}">
                <a16:creationId xmlns:a16="http://schemas.microsoft.com/office/drawing/2014/main" id="{2C966803-0F87-7772-3FEC-1E8BB07C1BAD}"/>
              </a:ext>
            </a:extLst>
          </p:cNvPr>
          <p:cNvSpPr>
            <a:spLocks noGrp="1"/>
          </p:cNvSpPr>
          <p:nvPr>
            <p:ph type="subTitle"/>
          </p:nvPr>
        </p:nvSpPr>
        <p:spPr>
          <a:xfrm>
            <a:off x="609479" y="1445342"/>
            <a:ext cx="11090907" cy="5284838"/>
          </a:xfrm>
        </p:spPr>
        <p:txBody>
          <a:bodyPr/>
          <a:lstStyle/>
          <a:p>
            <a:pPr marL="110160">
              <a:lnSpc>
                <a:spcPct val="100000"/>
              </a:lnSpc>
              <a:spcBef>
                <a:spcPts val="1417"/>
              </a:spcBef>
              <a:buClr>
                <a:srgbClr val="000000"/>
              </a:buClr>
              <a:buSzPct val="45000"/>
            </a:pPr>
            <a:endParaRPr lang="de-DE" sz="2400" b="0" strike="noStrike" spc="-1" dirty="0">
              <a:latin typeface="Arial"/>
            </a:endParaRPr>
          </a:p>
          <a:p>
            <a:pPr>
              <a:lnSpc>
                <a:spcPct val="100000"/>
              </a:lnSpc>
              <a:spcBef>
                <a:spcPts val="1417"/>
              </a:spcBef>
            </a:pPr>
            <a:endParaRPr lang="de-DE" sz="2800" b="0" strike="noStrike" spc="-1" dirty="0">
              <a:latin typeface="Arial"/>
            </a:endParaRPr>
          </a:p>
        </p:txBody>
      </p:sp>
      <p:pic>
        <p:nvPicPr>
          <p:cNvPr id="5" name="Grafik 4" descr="Ein Bild, das Text, Logo, Emblem, Symbol enthält.">
            <a:extLst>
              <a:ext uri="{FF2B5EF4-FFF2-40B4-BE49-F238E27FC236}">
                <a16:creationId xmlns:a16="http://schemas.microsoft.com/office/drawing/2014/main" id="{94F4A290-B05A-A04B-F388-D720279D4EA6}"/>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5202" b="94055" l="6639" r="94626">
                        <a14:foregroundMark x1="63593" y1="67357" x2="63593" y2="67357"/>
                        <a14:foregroundMark x1="59852" y1="59448" x2="59852" y2="59448"/>
                        <a14:foregroundMark x1="45416" y1="43206" x2="40832" y2="57378"/>
                        <a14:foregroundMark x1="40832" y1="57378" x2="54795" y2="65393"/>
                        <a14:foregroundMark x1="54795" y1="65393" x2="62065" y2="57590"/>
                        <a14:foregroundMark x1="62065" y1="57590" x2="61538" y2="54989"/>
                        <a14:foregroundMark x1="43203" y1="27282" x2="28082" y2="34130"/>
                        <a14:foregroundMark x1="28082" y1="34130" x2="24974" y2="61783"/>
                        <a14:foregroundMark x1="24974" y1="61783" x2="57587" y2="76168"/>
                        <a14:foregroundMark x1="57587" y1="76168" x2="91904" y2="67872"/>
                        <a14:foregroundMark x1="95061" y1="58195" x2="94626" y2="50743"/>
                        <a14:foregroundMark x1="94626" y1="50743" x2="82086" y2="24522"/>
                        <a14:foregroundMark x1="23973" y1="13907" x2="17439" y2="19268"/>
                        <a14:foregroundMark x1="17439" y1="19268" x2="11117" y2="32378"/>
                        <a14:foregroundMark x1="11117" y1="32378" x2="10537" y2="47665"/>
                        <a14:foregroundMark x1="10537" y1="47665" x2="19336" y2="69108"/>
                        <a14:foregroundMark x1="19336" y1="69108" x2="51633" y2="79140"/>
                        <a14:foregroundMark x1="51633" y1="79140" x2="78188" y2="61730"/>
                        <a14:foregroundMark x1="78188" y1="61730" x2="85458" y2="40605"/>
                        <a14:foregroundMark x1="85458" y1="40605" x2="68809" y2="21815"/>
                        <a14:foregroundMark x1="68809" y1="21815" x2="48209" y2="16985"/>
                        <a14:foregroundMark x1="48209" y1="16985" x2="29663" y2="21656"/>
                        <a14:foregroundMark x1="29663" y1="21656" x2="25342" y2="25902"/>
                        <a14:foregroundMark x1="12750" y1="26592" x2="4558" y2="43200"/>
                        <a14:foregroundMark x1="4949" y1="46341" x2="9484" y2="65499"/>
                        <a14:foregroundMark x1="9484" y1="65499" x2="15595" y2="76645"/>
                        <a14:foregroundMark x1="15595" y1="76645" x2="44731" y2="88482"/>
                        <a14:foregroundMark x1="44731" y1="88482" x2="54531" y2="87951"/>
                        <a14:foregroundMark x1="54531" y1="87951" x2="78451" y2="73142"/>
                        <a14:foregroundMark x1="78451" y1="73142" x2="85564" y2="51433"/>
                        <a14:foregroundMark x1="85564" y1="51433" x2="84879" y2="29883"/>
                        <a14:foregroundMark x1="84879" y1="29883" x2="83456" y2="25902"/>
                        <a14:foregroundMark x1="21075" y1="82590" x2="35142" y2="91932"/>
                        <a14:foregroundMark x1="35142" y1="91932" x2="44626" y2="91985"/>
                        <a14:foregroundMark x1="44626" y1="91985" x2="66649" y2="88747"/>
                        <a14:foregroundMark x1="66649" y1="88747" x2="85564" y2="76327"/>
                        <a14:foregroundMark x1="85564" y1="76327" x2="89094" y2="71125"/>
                        <a14:foregroundMark x1="54900" y1="94214" x2="47418" y2="92675"/>
                        <a14:foregroundMark x1="5479" y1="54989" x2="6639" y2="45170"/>
                        <a14:foregroundMark x1="6639" y1="45170" x2="25184" y2="18896"/>
                        <a14:foregroundMark x1="36038" y1="9820" x2="58535" y2="7590"/>
                        <a14:foregroundMark x1="58535" y1="7590" x2="68493" y2="9130"/>
                        <a14:foregroundMark x1="68493" y1="9130" x2="68704" y2="9448"/>
                        <a14:foregroundMark x1="55427" y1="5202" x2="55427" y2="5202"/>
                        <a14:foregroundMark x1="54900" y1="5361" x2="52371" y2="5361"/>
                        <a14:foregroundMark x1="52371" y1="5361" x2="52371" y2="5361"/>
                        <a14:foregroundMark x1="52371" y1="5361" x2="52371" y2="5361"/>
                        <a14:foregroundMark x1="52371" y1="5361" x2="52371" y2="5361"/>
                        <a14:backgroundMark x1="4584" y1="43206" x2="3952" y2="46125"/>
                        <a14:backgroundMark x1="95890" y1="58439" x2="92308" y2="70435"/>
                        <a14:backgroundMark x1="95680" y1="59979" x2="95205" y2="64915"/>
                        <a14:backgroundMark x1="95205" y1="65605" x2="96575" y2="67357"/>
                        <a14:backgroundMark x1="96207" y1="62739" x2="93678" y2="69586"/>
                      </a14:backgroundRemoval>
                    </a14:imgEffect>
                  </a14:imgLayer>
                </a14:imgProps>
              </a:ext>
              <a:ext uri="{28A0092B-C50C-407E-A947-70E740481C1C}">
                <a14:useLocalDpi xmlns:a14="http://schemas.microsoft.com/office/drawing/2010/main" val="0"/>
              </a:ext>
            </a:extLst>
          </a:blip>
          <a:stretch>
            <a:fillRect/>
          </a:stretch>
        </p:blipFill>
        <p:spPr>
          <a:xfrm>
            <a:off x="108155" y="0"/>
            <a:ext cx="609479" cy="604984"/>
          </a:xfrm>
          <a:prstGeom prst="rect">
            <a:avLst/>
          </a:prstGeom>
        </p:spPr>
      </p:pic>
      <p:sp>
        <p:nvSpPr>
          <p:cNvPr id="10" name="Textfeld 9">
            <a:extLst>
              <a:ext uri="{FF2B5EF4-FFF2-40B4-BE49-F238E27FC236}">
                <a16:creationId xmlns:a16="http://schemas.microsoft.com/office/drawing/2014/main" id="{5F2036FA-5F6E-398C-9EB7-41501DB78EAA}"/>
              </a:ext>
            </a:extLst>
          </p:cNvPr>
          <p:cNvSpPr txBox="1"/>
          <p:nvPr/>
        </p:nvSpPr>
        <p:spPr>
          <a:xfrm>
            <a:off x="693968" y="860567"/>
            <a:ext cx="10805651" cy="461665"/>
          </a:xfrm>
          <a:prstGeom prst="rect">
            <a:avLst/>
          </a:prstGeom>
          <a:noFill/>
        </p:spPr>
        <p:txBody>
          <a:bodyPr wrap="square" rtlCol="0">
            <a:spAutoFit/>
          </a:bodyPr>
          <a:lstStyle/>
          <a:p>
            <a:pPr marL="110160">
              <a:spcBef>
                <a:spcPts val="1417"/>
              </a:spcBef>
              <a:buClr>
                <a:srgbClr val="000000"/>
              </a:buClr>
              <a:buSzPct val="45000"/>
            </a:pPr>
            <a:r>
              <a:rPr lang="de-DE" sz="2400" b="1" u="sng" spc="-1" dirty="0"/>
              <a:t>Jagdliches Schießen</a:t>
            </a:r>
          </a:p>
        </p:txBody>
      </p:sp>
      <p:pic>
        <p:nvPicPr>
          <p:cNvPr id="11" name="Grafik 10" descr="Ein Bild, das Kleidung, draußen, Person, Mann enthält.&#10;&#10;KI-generierte Inhalte können fehlerhaft sein.">
            <a:extLst>
              <a:ext uri="{FF2B5EF4-FFF2-40B4-BE49-F238E27FC236}">
                <a16:creationId xmlns:a16="http://schemas.microsoft.com/office/drawing/2014/main" id="{4EA934FC-8F52-689C-810F-34629B91D472}"/>
              </a:ext>
            </a:extLst>
          </p:cNvPr>
          <p:cNvPicPr>
            <a:picLocks noChangeAspect="1"/>
          </p:cNvPicPr>
          <p:nvPr/>
        </p:nvPicPr>
        <p:blipFill>
          <a:blip r:embed="rId4" cstate="print">
            <a:extLst>
              <a:ext uri="{28A0092B-C50C-407E-A947-70E740481C1C}">
                <a14:useLocalDpi xmlns:a14="http://schemas.microsoft.com/office/drawing/2010/main" val="0"/>
              </a:ext>
            </a:extLst>
          </a:blip>
          <a:srcRect l="16326" t="14534" r="6284" b="6563"/>
          <a:stretch/>
        </p:blipFill>
        <p:spPr>
          <a:xfrm>
            <a:off x="6154932" y="1702940"/>
            <a:ext cx="5779188" cy="4419051"/>
          </a:xfrm>
          <a:prstGeom prst="rect">
            <a:avLst/>
          </a:prstGeom>
        </p:spPr>
      </p:pic>
      <p:pic>
        <p:nvPicPr>
          <p:cNvPr id="13" name="Grafik 12" descr="Ein Bild, das draußen, Kleidung, Person, Himmel enthält.&#10;&#10;KI-generierte Inhalte können fehlerhaft sein.">
            <a:extLst>
              <a:ext uri="{FF2B5EF4-FFF2-40B4-BE49-F238E27FC236}">
                <a16:creationId xmlns:a16="http://schemas.microsoft.com/office/drawing/2014/main" id="{850E84CD-0013-2247-F06F-441E6DDEC836}"/>
              </a:ext>
            </a:extLst>
          </p:cNvPr>
          <p:cNvPicPr>
            <a:picLocks noChangeAspect="1"/>
          </p:cNvPicPr>
          <p:nvPr/>
        </p:nvPicPr>
        <p:blipFill>
          <a:blip r:embed="rId5" cstate="print">
            <a:extLst>
              <a:ext uri="{28A0092B-C50C-407E-A947-70E740481C1C}">
                <a14:useLocalDpi xmlns:a14="http://schemas.microsoft.com/office/drawing/2010/main" val="0"/>
              </a:ext>
            </a:extLst>
          </a:blip>
          <a:srcRect l="12327" t="17479" r="11953" b="2498"/>
          <a:stretch/>
        </p:blipFill>
        <p:spPr>
          <a:xfrm>
            <a:off x="326053" y="1733904"/>
            <a:ext cx="5661730" cy="4487687"/>
          </a:xfrm>
          <a:prstGeom prst="rect">
            <a:avLst/>
          </a:prstGeom>
        </p:spPr>
      </p:pic>
    </p:spTree>
    <p:extLst>
      <p:ext uri="{BB962C8B-B14F-4D97-AF65-F5344CB8AC3E}">
        <p14:creationId xmlns:p14="http://schemas.microsoft.com/office/powerpoint/2010/main" val="37880585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F01CF5-5F21-3E3B-26FB-50CCA354926B}"/>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EB5C4231-9C71-A64B-9DB6-C24AB7DC01AF}"/>
              </a:ext>
            </a:extLst>
          </p:cNvPr>
          <p:cNvSpPr/>
          <p:nvPr/>
        </p:nvSpPr>
        <p:spPr>
          <a:xfrm>
            <a:off x="0" y="0"/>
            <a:ext cx="12193588" cy="6858000"/>
          </a:xfrm>
          <a:prstGeom prst="rect">
            <a:avLst/>
          </a:prstGeom>
          <a:solidFill>
            <a:srgbClr val="EADC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Rechteck 5">
            <a:extLst>
              <a:ext uri="{FF2B5EF4-FFF2-40B4-BE49-F238E27FC236}">
                <a16:creationId xmlns:a16="http://schemas.microsoft.com/office/drawing/2014/main" id="{C6772872-E295-4AA8-E70D-C2CEC1F1034C}"/>
              </a:ext>
            </a:extLst>
          </p:cNvPr>
          <p:cNvSpPr/>
          <p:nvPr/>
        </p:nvSpPr>
        <p:spPr>
          <a:xfrm>
            <a:off x="0" y="0"/>
            <a:ext cx="12193588" cy="604984"/>
          </a:xfrm>
          <a:prstGeom prst="rect">
            <a:avLst/>
          </a:prstGeom>
          <a:solidFill>
            <a:schemeClr val="accent6">
              <a:lumMod val="5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 1">
            <a:extLst>
              <a:ext uri="{FF2B5EF4-FFF2-40B4-BE49-F238E27FC236}">
                <a16:creationId xmlns:a16="http://schemas.microsoft.com/office/drawing/2014/main" id="{4C14E127-4ED0-9AD1-38A4-34DE81C12352}"/>
              </a:ext>
            </a:extLst>
          </p:cNvPr>
          <p:cNvSpPr>
            <a:spLocks noGrp="1"/>
          </p:cNvSpPr>
          <p:nvPr>
            <p:ph type="title"/>
          </p:nvPr>
        </p:nvSpPr>
        <p:spPr>
          <a:xfrm>
            <a:off x="89284" y="140260"/>
            <a:ext cx="11700386" cy="324464"/>
          </a:xfrm>
        </p:spPr>
        <p:txBody>
          <a:bodyPr/>
          <a:lstStyle/>
          <a:p>
            <a:pPr algn="ctr"/>
            <a:r>
              <a:rPr lang="de-DE" sz="2000" spc="-1" dirty="0">
                <a:solidFill>
                  <a:schemeClr val="bg1"/>
                </a:solidFill>
                <a:latin typeface="Calibri Light"/>
                <a:ea typeface="DejaVu Sans"/>
              </a:rPr>
              <a:t>J</a:t>
            </a:r>
            <a:r>
              <a:rPr lang="de-DE" sz="2000" b="1" strike="noStrike" spc="-1" dirty="0">
                <a:solidFill>
                  <a:schemeClr val="bg1"/>
                </a:solidFill>
                <a:latin typeface="Calibri Light"/>
                <a:ea typeface="DejaVu Sans"/>
              </a:rPr>
              <a:t>agdverband  Altkreis Seelow e.V. Mitgliederversammlung 15.03.2025</a:t>
            </a:r>
            <a:endParaRPr lang="de-DE" sz="2000" dirty="0">
              <a:solidFill>
                <a:schemeClr val="bg1"/>
              </a:solidFill>
            </a:endParaRPr>
          </a:p>
        </p:txBody>
      </p:sp>
      <p:sp>
        <p:nvSpPr>
          <p:cNvPr id="3" name="Untertitel 2">
            <a:extLst>
              <a:ext uri="{FF2B5EF4-FFF2-40B4-BE49-F238E27FC236}">
                <a16:creationId xmlns:a16="http://schemas.microsoft.com/office/drawing/2014/main" id="{873E03D7-655C-8B1E-0590-154478788A6B}"/>
              </a:ext>
            </a:extLst>
          </p:cNvPr>
          <p:cNvSpPr>
            <a:spLocks noGrp="1"/>
          </p:cNvSpPr>
          <p:nvPr>
            <p:ph type="subTitle"/>
          </p:nvPr>
        </p:nvSpPr>
        <p:spPr>
          <a:xfrm>
            <a:off x="609479" y="1445342"/>
            <a:ext cx="11090907" cy="5284838"/>
          </a:xfrm>
        </p:spPr>
        <p:txBody>
          <a:bodyPr/>
          <a:lstStyle/>
          <a:p>
            <a:pPr marL="110160">
              <a:lnSpc>
                <a:spcPct val="100000"/>
              </a:lnSpc>
              <a:spcBef>
                <a:spcPts val="1417"/>
              </a:spcBef>
              <a:buClr>
                <a:srgbClr val="000000"/>
              </a:buClr>
              <a:buSzPct val="45000"/>
            </a:pPr>
            <a:endParaRPr lang="de-DE" sz="2400" b="0" strike="noStrike" spc="-1" dirty="0">
              <a:latin typeface="Arial"/>
            </a:endParaRPr>
          </a:p>
          <a:p>
            <a:pPr>
              <a:lnSpc>
                <a:spcPct val="100000"/>
              </a:lnSpc>
              <a:spcBef>
                <a:spcPts val="1417"/>
              </a:spcBef>
            </a:pPr>
            <a:endParaRPr lang="de-DE" sz="2800" b="0" strike="noStrike" spc="-1" dirty="0">
              <a:latin typeface="Arial"/>
            </a:endParaRPr>
          </a:p>
        </p:txBody>
      </p:sp>
      <p:pic>
        <p:nvPicPr>
          <p:cNvPr id="5" name="Grafik 4" descr="Ein Bild, das Text, Logo, Emblem, Symbol enthält.">
            <a:extLst>
              <a:ext uri="{FF2B5EF4-FFF2-40B4-BE49-F238E27FC236}">
                <a16:creationId xmlns:a16="http://schemas.microsoft.com/office/drawing/2014/main" id="{5A69AA94-1930-AB53-55B9-F891B3DAE910}"/>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5202" b="94055" l="6639" r="94626">
                        <a14:foregroundMark x1="63593" y1="67357" x2="63593" y2="67357"/>
                        <a14:foregroundMark x1="59852" y1="59448" x2="59852" y2="59448"/>
                        <a14:foregroundMark x1="45416" y1="43206" x2="40832" y2="57378"/>
                        <a14:foregroundMark x1="40832" y1="57378" x2="54795" y2="65393"/>
                        <a14:foregroundMark x1="54795" y1="65393" x2="62065" y2="57590"/>
                        <a14:foregroundMark x1="62065" y1="57590" x2="61538" y2="54989"/>
                        <a14:foregroundMark x1="43203" y1="27282" x2="28082" y2="34130"/>
                        <a14:foregroundMark x1="28082" y1="34130" x2="24974" y2="61783"/>
                        <a14:foregroundMark x1="24974" y1="61783" x2="57587" y2="76168"/>
                        <a14:foregroundMark x1="57587" y1="76168" x2="91904" y2="67872"/>
                        <a14:foregroundMark x1="95061" y1="58195" x2="94626" y2="50743"/>
                        <a14:foregroundMark x1="94626" y1="50743" x2="82086" y2="24522"/>
                        <a14:foregroundMark x1="23973" y1="13907" x2="17439" y2="19268"/>
                        <a14:foregroundMark x1="17439" y1="19268" x2="11117" y2="32378"/>
                        <a14:foregroundMark x1="11117" y1="32378" x2="10537" y2="47665"/>
                        <a14:foregroundMark x1="10537" y1="47665" x2="19336" y2="69108"/>
                        <a14:foregroundMark x1="19336" y1="69108" x2="51633" y2="79140"/>
                        <a14:foregroundMark x1="51633" y1="79140" x2="78188" y2="61730"/>
                        <a14:foregroundMark x1="78188" y1="61730" x2="85458" y2="40605"/>
                        <a14:foregroundMark x1="85458" y1="40605" x2="68809" y2="21815"/>
                        <a14:foregroundMark x1="68809" y1="21815" x2="48209" y2="16985"/>
                        <a14:foregroundMark x1="48209" y1="16985" x2="29663" y2="21656"/>
                        <a14:foregroundMark x1="29663" y1="21656" x2="25342" y2="25902"/>
                        <a14:foregroundMark x1="12750" y1="26592" x2="4558" y2="43200"/>
                        <a14:foregroundMark x1="4949" y1="46341" x2="9484" y2="65499"/>
                        <a14:foregroundMark x1="9484" y1="65499" x2="15595" y2="76645"/>
                        <a14:foregroundMark x1="15595" y1="76645" x2="44731" y2="88482"/>
                        <a14:foregroundMark x1="44731" y1="88482" x2="54531" y2="87951"/>
                        <a14:foregroundMark x1="54531" y1="87951" x2="78451" y2="73142"/>
                        <a14:foregroundMark x1="78451" y1="73142" x2="85564" y2="51433"/>
                        <a14:foregroundMark x1="85564" y1="51433" x2="84879" y2="29883"/>
                        <a14:foregroundMark x1="84879" y1="29883" x2="83456" y2="25902"/>
                        <a14:foregroundMark x1="21075" y1="82590" x2="35142" y2="91932"/>
                        <a14:foregroundMark x1="35142" y1="91932" x2="44626" y2="91985"/>
                        <a14:foregroundMark x1="44626" y1="91985" x2="66649" y2="88747"/>
                        <a14:foregroundMark x1="66649" y1="88747" x2="85564" y2="76327"/>
                        <a14:foregroundMark x1="85564" y1="76327" x2="89094" y2="71125"/>
                        <a14:foregroundMark x1="54900" y1="94214" x2="47418" y2="92675"/>
                        <a14:foregroundMark x1="5479" y1="54989" x2="6639" y2="45170"/>
                        <a14:foregroundMark x1="6639" y1="45170" x2="25184" y2="18896"/>
                        <a14:foregroundMark x1="36038" y1="9820" x2="58535" y2="7590"/>
                        <a14:foregroundMark x1="58535" y1="7590" x2="68493" y2="9130"/>
                        <a14:foregroundMark x1="68493" y1="9130" x2="68704" y2="9448"/>
                        <a14:foregroundMark x1="55427" y1="5202" x2="55427" y2="5202"/>
                        <a14:foregroundMark x1="54900" y1="5361" x2="52371" y2="5361"/>
                        <a14:foregroundMark x1="52371" y1="5361" x2="52371" y2="5361"/>
                        <a14:foregroundMark x1="52371" y1="5361" x2="52371" y2="5361"/>
                        <a14:foregroundMark x1="52371" y1="5361" x2="52371" y2="5361"/>
                        <a14:backgroundMark x1="4584" y1="43206" x2="3952" y2="46125"/>
                        <a14:backgroundMark x1="95890" y1="58439" x2="92308" y2="70435"/>
                        <a14:backgroundMark x1="95680" y1="59979" x2="95205" y2="64915"/>
                        <a14:backgroundMark x1="95205" y1="65605" x2="96575" y2="67357"/>
                        <a14:backgroundMark x1="96207" y1="62739" x2="93678" y2="69586"/>
                      </a14:backgroundRemoval>
                    </a14:imgEffect>
                  </a14:imgLayer>
                </a14:imgProps>
              </a:ext>
              <a:ext uri="{28A0092B-C50C-407E-A947-70E740481C1C}">
                <a14:useLocalDpi xmlns:a14="http://schemas.microsoft.com/office/drawing/2010/main" val="0"/>
              </a:ext>
            </a:extLst>
          </a:blip>
          <a:stretch>
            <a:fillRect/>
          </a:stretch>
        </p:blipFill>
        <p:spPr>
          <a:xfrm>
            <a:off x="108155" y="0"/>
            <a:ext cx="609479" cy="604984"/>
          </a:xfrm>
          <a:prstGeom prst="rect">
            <a:avLst/>
          </a:prstGeom>
        </p:spPr>
      </p:pic>
      <p:sp>
        <p:nvSpPr>
          <p:cNvPr id="10" name="Textfeld 9">
            <a:extLst>
              <a:ext uri="{FF2B5EF4-FFF2-40B4-BE49-F238E27FC236}">
                <a16:creationId xmlns:a16="http://schemas.microsoft.com/office/drawing/2014/main" id="{DC4C025B-5151-76BD-B44F-3EFFABC66023}"/>
              </a:ext>
            </a:extLst>
          </p:cNvPr>
          <p:cNvSpPr txBox="1"/>
          <p:nvPr/>
        </p:nvSpPr>
        <p:spPr>
          <a:xfrm>
            <a:off x="693968" y="860567"/>
            <a:ext cx="10805651" cy="461665"/>
          </a:xfrm>
          <a:prstGeom prst="rect">
            <a:avLst/>
          </a:prstGeom>
          <a:noFill/>
        </p:spPr>
        <p:txBody>
          <a:bodyPr wrap="square" rtlCol="0">
            <a:spAutoFit/>
          </a:bodyPr>
          <a:lstStyle/>
          <a:p>
            <a:pPr marL="110160">
              <a:spcBef>
                <a:spcPts val="1417"/>
              </a:spcBef>
              <a:buClr>
                <a:srgbClr val="000000"/>
              </a:buClr>
              <a:buSzPct val="45000"/>
            </a:pPr>
            <a:r>
              <a:rPr lang="de-DE" sz="2400" b="1" u="sng" spc="-1" dirty="0"/>
              <a:t>Jagdliches Schießen</a:t>
            </a:r>
          </a:p>
        </p:txBody>
      </p:sp>
      <p:sp>
        <p:nvSpPr>
          <p:cNvPr id="4" name="Textfeld 3">
            <a:extLst>
              <a:ext uri="{FF2B5EF4-FFF2-40B4-BE49-F238E27FC236}">
                <a16:creationId xmlns:a16="http://schemas.microsoft.com/office/drawing/2014/main" id="{9A2D6BB2-6074-83C3-EBA2-2C458C614352}"/>
              </a:ext>
            </a:extLst>
          </p:cNvPr>
          <p:cNvSpPr txBox="1"/>
          <p:nvPr/>
        </p:nvSpPr>
        <p:spPr>
          <a:xfrm>
            <a:off x="412894" y="1530889"/>
            <a:ext cx="10451691" cy="5324535"/>
          </a:xfrm>
          <a:prstGeom prst="rect">
            <a:avLst/>
          </a:prstGeom>
          <a:noFill/>
        </p:spPr>
        <p:txBody>
          <a:bodyPr wrap="square" rtlCol="0">
            <a:spAutoFit/>
          </a:bodyPr>
          <a:lstStyle/>
          <a:p>
            <a:r>
              <a:rPr lang="de-DE" sz="2000" b="1" u="sng" dirty="0"/>
              <a:t>Anstehende Termine:</a:t>
            </a:r>
          </a:p>
          <a:p>
            <a:r>
              <a:rPr lang="de-DE" sz="2000" b="1" dirty="0">
                <a:latin typeface="+mn-lt"/>
              </a:rPr>
              <a:t>26.04.2025 13:00 Uhr Pokalschießen JV MOL</a:t>
            </a:r>
            <a:r>
              <a:rPr lang="de-DE" sz="2000" b="1" dirty="0"/>
              <a:t> </a:t>
            </a:r>
            <a:r>
              <a:rPr lang="de-DE" sz="2000" dirty="0"/>
              <a:t>in</a:t>
            </a:r>
            <a:r>
              <a:rPr lang="de-DE" sz="2000" dirty="0">
                <a:latin typeface="+mn-lt"/>
              </a:rPr>
              <a:t> </a:t>
            </a:r>
            <a:r>
              <a:rPr lang="de-DE" sz="2000" b="1" dirty="0">
                <a:latin typeface="+mn-lt"/>
              </a:rPr>
              <a:t>Falkenhagen</a:t>
            </a:r>
            <a:endParaRPr lang="de-DE" sz="2000" b="1" u="sng" dirty="0"/>
          </a:p>
          <a:p>
            <a:endParaRPr lang="de-DE" sz="2000" b="1" u="sng" dirty="0"/>
          </a:p>
          <a:p>
            <a:r>
              <a:rPr lang="de-DE" sz="2000" b="1" dirty="0"/>
              <a:t>03.05.2025 Kreismeisterschaften </a:t>
            </a:r>
            <a:r>
              <a:rPr lang="de-DE" sz="2000" dirty="0"/>
              <a:t>des</a:t>
            </a:r>
            <a:r>
              <a:rPr lang="de-DE" sz="2000" b="1" dirty="0"/>
              <a:t> Jagdverband Fürstenwalde</a:t>
            </a:r>
          </a:p>
          <a:p>
            <a:endParaRPr lang="de-DE" sz="2000" b="1" dirty="0"/>
          </a:p>
          <a:p>
            <a:r>
              <a:rPr lang="de-DE" sz="2000" b="1" dirty="0"/>
              <a:t>07.06.2025 Bezirksmeisterschaften </a:t>
            </a:r>
            <a:r>
              <a:rPr lang="de-DE" sz="2000" dirty="0"/>
              <a:t>in </a:t>
            </a:r>
            <a:r>
              <a:rPr lang="de-DE" sz="2000" b="1" dirty="0"/>
              <a:t>Frankfurt (Oder)</a:t>
            </a:r>
          </a:p>
          <a:p>
            <a:endParaRPr lang="de-DE" sz="2000" b="1" dirty="0"/>
          </a:p>
          <a:p>
            <a:r>
              <a:rPr lang="de-DE" sz="2000" b="1" dirty="0"/>
              <a:t>14.06.2025 Landesmeisterschaften</a:t>
            </a:r>
            <a:r>
              <a:rPr lang="de-DE" sz="2000" dirty="0"/>
              <a:t> in </a:t>
            </a:r>
            <a:r>
              <a:rPr lang="de-DE" sz="2000" b="1" dirty="0"/>
              <a:t>Wittstock</a:t>
            </a:r>
          </a:p>
          <a:p>
            <a:endParaRPr lang="de-DE" sz="2000" b="1" dirty="0"/>
          </a:p>
          <a:p>
            <a:r>
              <a:rPr lang="de-DE" sz="2000" b="1" dirty="0"/>
              <a:t>21.06.2025 Großgoldschießen </a:t>
            </a:r>
            <a:r>
              <a:rPr lang="de-DE" sz="2000" dirty="0"/>
              <a:t>in</a:t>
            </a:r>
            <a:r>
              <a:rPr lang="de-DE" sz="2000" b="1" dirty="0"/>
              <a:t> Liebenau</a:t>
            </a:r>
          </a:p>
          <a:p>
            <a:endParaRPr lang="de-DE" sz="2000" b="1" dirty="0"/>
          </a:p>
          <a:p>
            <a:r>
              <a:rPr lang="de-DE" sz="2000" b="1" spc="-1" dirty="0">
                <a:latin typeface="+mn-lt"/>
                <a:ea typeface="DejaVu Sans"/>
              </a:rPr>
              <a:t>19</a:t>
            </a:r>
            <a:r>
              <a:rPr lang="de-DE" sz="2000" b="1" strike="noStrike" spc="-1" dirty="0">
                <a:latin typeface="+mn-lt"/>
                <a:ea typeface="DejaVu Sans"/>
              </a:rPr>
              <a:t>.07.2025</a:t>
            </a:r>
            <a:r>
              <a:rPr lang="de-DE" sz="2000" b="1" spc="-1" dirty="0">
                <a:ea typeface="DejaVu Sans"/>
              </a:rPr>
              <a:t> </a:t>
            </a:r>
            <a:r>
              <a:rPr lang="de-DE" sz="2000" b="1" strike="noStrike" spc="-1" dirty="0">
                <a:latin typeface="+mn-lt"/>
                <a:ea typeface="DejaVu Sans"/>
              </a:rPr>
              <a:t>Flintenturnier</a:t>
            </a:r>
            <a:r>
              <a:rPr lang="de-DE" sz="2000" strike="noStrike" spc="-1" dirty="0">
                <a:latin typeface="+mn-lt"/>
                <a:ea typeface="DejaVu Sans"/>
              </a:rPr>
              <a:t> in </a:t>
            </a:r>
            <a:r>
              <a:rPr lang="de-DE" sz="2000" b="1" strike="noStrike" spc="-1" dirty="0">
                <a:latin typeface="+mn-lt"/>
                <a:ea typeface="DejaVu Sans"/>
              </a:rPr>
              <a:t>Frankfurt/Oder</a:t>
            </a:r>
          </a:p>
          <a:p>
            <a:endParaRPr lang="de-DE" sz="2000" b="1" dirty="0"/>
          </a:p>
          <a:p>
            <a:r>
              <a:rPr lang="de-DE" sz="2000" b="1" dirty="0"/>
              <a:t>26.07.2025 unser Verbandsschießen</a:t>
            </a:r>
            <a:r>
              <a:rPr lang="de-DE" sz="2000" dirty="0"/>
              <a:t> in </a:t>
            </a:r>
            <a:r>
              <a:rPr lang="de-DE" sz="2000" b="1" dirty="0"/>
              <a:t>Falkenhagen</a:t>
            </a:r>
          </a:p>
          <a:p>
            <a:endParaRPr lang="de-DE" sz="2000" b="1" dirty="0"/>
          </a:p>
          <a:p>
            <a:r>
              <a:rPr lang="de-DE" sz="2000" b="1" dirty="0"/>
              <a:t>09.08.2025 Frauen- und Jungjägerschießen</a:t>
            </a:r>
            <a:r>
              <a:rPr lang="de-DE" sz="2000" dirty="0"/>
              <a:t> in </a:t>
            </a:r>
            <a:r>
              <a:rPr lang="de-DE" sz="2000" b="1" dirty="0"/>
              <a:t>Falkenhagen</a:t>
            </a:r>
          </a:p>
          <a:p>
            <a:endParaRPr lang="de-DE" sz="2000" b="1" dirty="0"/>
          </a:p>
        </p:txBody>
      </p:sp>
    </p:spTree>
    <p:extLst>
      <p:ext uri="{BB962C8B-B14F-4D97-AF65-F5344CB8AC3E}">
        <p14:creationId xmlns:p14="http://schemas.microsoft.com/office/powerpoint/2010/main" val="19397805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CEA51C-4DD4-7CB9-06A9-8776987ACF57}"/>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D78D5F24-404C-1649-C317-E37B3F190E1F}"/>
              </a:ext>
            </a:extLst>
          </p:cNvPr>
          <p:cNvSpPr/>
          <p:nvPr/>
        </p:nvSpPr>
        <p:spPr>
          <a:xfrm>
            <a:off x="0" y="0"/>
            <a:ext cx="12193588" cy="6858000"/>
          </a:xfrm>
          <a:prstGeom prst="rect">
            <a:avLst/>
          </a:prstGeom>
          <a:solidFill>
            <a:srgbClr val="EADC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Rechteck 5">
            <a:extLst>
              <a:ext uri="{FF2B5EF4-FFF2-40B4-BE49-F238E27FC236}">
                <a16:creationId xmlns:a16="http://schemas.microsoft.com/office/drawing/2014/main" id="{D9CBD176-066A-4122-7FBD-EFC51F4F6DA6}"/>
              </a:ext>
            </a:extLst>
          </p:cNvPr>
          <p:cNvSpPr/>
          <p:nvPr/>
        </p:nvSpPr>
        <p:spPr>
          <a:xfrm>
            <a:off x="0" y="0"/>
            <a:ext cx="12193588" cy="604984"/>
          </a:xfrm>
          <a:prstGeom prst="rect">
            <a:avLst/>
          </a:prstGeom>
          <a:solidFill>
            <a:schemeClr val="accent6">
              <a:lumMod val="5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 1">
            <a:extLst>
              <a:ext uri="{FF2B5EF4-FFF2-40B4-BE49-F238E27FC236}">
                <a16:creationId xmlns:a16="http://schemas.microsoft.com/office/drawing/2014/main" id="{A44D716C-57E4-C994-C006-42E590F86DF5}"/>
              </a:ext>
            </a:extLst>
          </p:cNvPr>
          <p:cNvSpPr>
            <a:spLocks noGrp="1"/>
          </p:cNvSpPr>
          <p:nvPr>
            <p:ph type="title"/>
          </p:nvPr>
        </p:nvSpPr>
        <p:spPr>
          <a:xfrm>
            <a:off x="89284" y="140260"/>
            <a:ext cx="11700386" cy="324464"/>
          </a:xfrm>
        </p:spPr>
        <p:txBody>
          <a:bodyPr/>
          <a:lstStyle/>
          <a:p>
            <a:pPr algn="ctr"/>
            <a:r>
              <a:rPr lang="de-DE" sz="2000" spc="-1" dirty="0">
                <a:solidFill>
                  <a:schemeClr val="bg1"/>
                </a:solidFill>
                <a:latin typeface="Calibri Light"/>
                <a:ea typeface="DejaVu Sans"/>
              </a:rPr>
              <a:t>J</a:t>
            </a:r>
            <a:r>
              <a:rPr lang="de-DE" sz="2000" b="1" strike="noStrike" spc="-1" dirty="0">
                <a:solidFill>
                  <a:schemeClr val="bg1"/>
                </a:solidFill>
                <a:latin typeface="Calibri Light"/>
                <a:ea typeface="DejaVu Sans"/>
              </a:rPr>
              <a:t>agdverband  Altkreis Seelow e.V. Mitgliederversammlung 15.03.2025</a:t>
            </a:r>
            <a:endParaRPr lang="de-DE" sz="2000" dirty="0">
              <a:solidFill>
                <a:schemeClr val="bg1"/>
              </a:solidFill>
            </a:endParaRPr>
          </a:p>
        </p:txBody>
      </p:sp>
      <p:sp>
        <p:nvSpPr>
          <p:cNvPr id="3" name="Untertitel 2">
            <a:extLst>
              <a:ext uri="{FF2B5EF4-FFF2-40B4-BE49-F238E27FC236}">
                <a16:creationId xmlns:a16="http://schemas.microsoft.com/office/drawing/2014/main" id="{36213CB4-E111-09EB-23FC-6B1DDF214948}"/>
              </a:ext>
            </a:extLst>
          </p:cNvPr>
          <p:cNvSpPr>
            <a:spLocks noGrp="1"/>
          </p:cNvSpPr>
          <p:nvPr>
            <p:ph type="subTitle"/>
          </p:nvPr>
        </p:nvSpPr>
        <p:spPr>
          <a:xfrm>
            <a:off x="609479" y="1445342"/>
            <a:ext cx="11090907" cy="5284838"/>
          </a:xfrm>
        </p:spPr>
        <p:txBody>
          <a:bodyPr/>
          <a:lstStyle/>
          <a:p>
            <a:pPr marL="453060" indent="-342900">
              <a:spcBef>
                <a:spcPts val="1417"/>
              </a:spcBef>
              <a:buClr>
                <a:srgbClr val="000000"/>
              </a:buClr>
              <a:buSzPct val="45000"/>
              <a:buFontTx/>
              <a:buChar char="-"/>
            </a:pPr>
            <a:r>
              <a:rPr lang="de-DE" sz="2400" spc="-1" dirty="0"/>
              <a:t>Kitzrettung in Zusammenarbeit mit der Landwirtschaft</a:t>
            </a:r>
          </a:p>
          <a:p>
            <a:pPr marL="453060" indent="-342900">
              <a:spcBef>
                <a:spcPts val="1417"/>
              </a:spcBef>
              <a:buClr>
                <a:srgbClr val="000000"/>
              </a:buClr>
              <a:buSzPct val="45000"/>
              <a:buFontTx/>
              <a:buChar char="-"/>
            </a:pPr>
            <a:r>
              <a:rPr lang="de-DE" sz="2400" spc="-1" dirty="0"/>
              <a:t>Beräumung von Unfallwild</a:t>
            </a:r>
          </a:p>
          <a:p>
            <a:pPr marL="453060" indent="-342900">
              <a:spcBef>
                <a:spcPts val="1417"/>
              </a:spcBef>
              <a:buClr>
                <a:srgbClr val="000000"/>
              </a:buClr>
              <a:buSzPct val="45000"/>
              <a:buFontTx/>
              <a:buChar char="-"/>
            </a:pPr>
            <a:r>
              <a:rPr lang="de-DE" sz="2400" spc="-1" dirty="0"/>
              <a:t>Seuchenschutz </a:t>
            </a:r>
          </a:p>
          <a:p>
            <a:pPr marL="453060" indent="-342900">
              <a:spcBef>
                <a:spcPts val="1417"/>
              </a:spcBef>
              <a:buClr>
                <a:srgbClr val="000000"/>
              </a:buClr>
              <a:buSzPct val="45000"/>
              <a:buFontTx/>
              <a:buChar char="-"/>
            </a:pPr>
            <a:r>
              <a:rPr lang="de-DE" sz="2400" spc="-1" dirty="0"/>
              <a:t>Natur- und Umweltschutz in der Öffentlichkeit</a:t>
            </a:r>
          </a:p>
          <a:p>
            <a:pPr marL="110160">
              <a:spcBef>
                <a:spcPts val="1417"/>
              </a:spcBef>
              <a:buClr>
                <a:srgbClr val="000000"/>
              </a:buClr>
              <a:buSzPct val="45000"/>
            </a:pPr>
            <a:r>
              <a:rPr lang="de-DE" sz="2400" spc="-1" dirty="0"/>
              <a:t>	</a:t>
            </a:r>
            <a:r>
              <a:rPr lang="de-DE" sz="1800" spc="-1" dirty="0"/>
              <a:t>- Lena Grasse</a:t>
            </a:r>
          </a:p>
          <a:p>
            <a:pPr marL="110160">
              <a:lnSpc>
                <a:spcPct val="100000"/>
              </a:lnSpc>
              <a:spcBef>
                <a:spcPts val="1417"/>
              </a:spcBef>
              <a:buClr>
                <a:srgbClr val="000000"/>
              </a:buClr>
              <a:buSzPct val="45000"/>
            </a:pPr>
            <a:endParaRPr lang="de-DE" sz="2400" b="0" strike="noStrike" spc="-1" dirty="0">
              <a:latin typeface="Arial"/>
            </a:endParaRPr>
          </a:p>
          <a:p>
            <a:pPr>
              <a:lnSpc>
                <a:spcPct val="100000"/>
              </a:lnSpc>
              <a:spcBef>
                <a:spcPts val="1417"/>
              </a:spcBef>
            </a:pPr>
            <a:endParaRPr lang="de-DE" sz="2800" b="0" strike="noStrike" spc="-1" dirty="0">
              <a:latin typeface="Arial"/>
            </a:endParaRPr>
          </a:p>
        </p:txBody>
      </p:sp>
      <p:pic>
        <p:nvPicPr>
          <p:cNvPr id="5" name="Grafik 4" descr="Ein Bild, das Text, Logo, Emblem, Symbol enthält.">
            <a:extLst>
              <a:ext uri="{FF2B5EF4-FFF2-40B4-BE49-F238E27FC236}">
                <a16:creationId xmlns:a16="http://schemas.microsoft.com/office/drawing/2014/main" id="{1CD1E8D1-6EC5-CEAE-A632-E4DCD8255F1A}"/>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5202" b="94055" l="6639" r="94626">
                        <a14:foregroundMark x1="63593" y1="67357" x2="63593" y2="67357"/>
                        <a14:foregroundMark x1="59852" y1="59448" x2="59852" y2="59448"/>
                        <a14:foregroundMark x1="45416" y1="43206" x2="40832" y2="57378"/>
                        <a14:foregroundMark x1="40832" y1="57378" x2="54795" y2="65393"/>
                        <a14:foregroundMark x1="54795" y1="65393" x2="62065" y2="57590"/>
                        <a14:foregroundMark x1="62065" y1="57590" x2="61538" y2="54989"/>
                        <a14:foregroundMark x1="43203" y1="27282" x2="28082" y2="34130"/>
                        <a14:foregroundMark x1="28082" y1="34130" x2="24974" y2="61783"/>
                        <a14:foregroundMark x1="24974" y1="61783" x2="57587" y2="76168"/>
                        <a14:foregroundMark x1="57587" y1="76168" x2="91904" y2="67872"/>
                        <a14:foregroundMark x1="95061" y1="58195" x2="94626" y2="50743"/>
                        <a14:foregroundMark x1="94626" y1="50743" x2="82086" y2="24522"/>
                        <a14:foregroundMark x1="23973" y1="13907" x2="17439" y2="19268"/>
                        <a14:foregroundMark x1="17439" y1="19268" x2="11117" y2="32378"/>
                        <a14:foregroundMark x1="11117" y1="32378" x2="10537" y2="47665"/>
                        <a14:foregroundMark x1="10537" y1="47665" x2="19336" y2="69108"/>
                        <a14:foregroundMark x1="19336" y1="69108" x2="51633" y2="79140"/>
                        <a14:foregroundMark x1="51633" y1="79140" x2="78188" y2="61730"/>
                        <a14:foregroundMark x1="78188" y1="61730" x2="85458" y2="40605"/>
                        <a14:foregroundMark x1="85458" y1="40605" x2="68809" y2="21815"/>
                        <a14:foregroundMark x1="68809" y1="21815" x2="48209" y2="16985"/>
                        <a14:foregroundMark x1="48209" y1="16985" x2="29663" y2="21656"/>
                        <a14:foregroundMark x1="29663" y1="21656" x2="25342" y2="25902"/>
                        <a14:foregroundMark x1="12750" y1="26592" x2="4558" y2="43200"/>
                        <a14:foregroundMark x1="4949" y1="46341" x2="9484" y2="65499"/>
                        <a14:foregroundMark x1="9484" y1="65499" x2="15595" y2="76645"/>
                        <a14:foregroundMark x1="15595" y1="76645" x2="44731" y2="88482"/>
                        <a14:foregroundMark x1="44731" y1="88482" x2="54531" y2="87951"/>
                        <a14:foregroundMark x1="54531" y1="87951" x2="78451" y2="73142"/>
                        <a14:foregroundMark x1="78451" y1="73142" x2="85564" y2="51433"/>
                        <a14:foregroundMark x1="85564" y1="51433" x2="84879" y2="29883"/>
                        <a14:foregroundMark x1="84879" y1="29883" x2="83456" y2="25902"/>
                        <a14:foregroundMark x1="21075" y1="82590" x2="35142" y2="91932"/>
                        <a14:foregroundMark x1="35142" y1="91932" x2="44626" y2="91985"/>
                        <a14:foregroundMark x1="44626" y1="91985" x2="66649" y2="88747"/>
                        <a14:foregroundMark x1="66649" y1="88747" x2="85564" y2="76327"/>
                        <a14:foregroundMark x1="85564" y1="76327" x2="89094" y2="71125"/>
                        <a14:foregroundMark x1="54900" y1="94214" x2="47418" y2="92675"/>
                        <a14:foregroundMark x1="5479" y1="54989" x2="6639" y2="45170"/>
                        <a14:foregroundMark x1="6639" y1="45170" x2="25184" y2="18896"/>
                        <a14:foregroundMark x1="36038" y1="9820" x2="58535" y2="7590"/>
                        <a14:foregroundMark x1="58535" y1="7590" x2="68493" y2="9130"/>
                        <a14:foregroundMark x1="68493" y1="9130" x2="68704" y2="9448"/>
                        <a14:foregroundMark x1="55427" y1="5202" x2="55427" y2="5202"/>
                        <a14:foregroundMark x1="54900" y1="5361" x2="52371" y2="5361"/>
                        <a14:foregroundMark x1="52371" y1="5361" x2="52371" y2="5361"/>
                        <a14:foregroundMark x1="52371" y1="5361" x2="52371" y2="5361"/>
                        <a14:foregroundMark x1="52371" y1="5361" x2="52371" y2="5361"/>
                        <a14:backgroundMark x1="4584" y1="43206" x2="3952" y2="46125"/>
                        <a14:backgroundMark x1="95890" y1="58439" x2="92308" y2="70435"/>
                        <a14:backgroundMark x1="95680" y1="59979" x2="95205" y2="64915"/>
                        <a14:backgroundMark x1="95205" y1="65605" x2="96575" y2="67357"/>
                        <a14:backgroundMark x1="96207" y1="62739" x2="93678" y2="69586"/>
                      </a14:backgroundRemoval>
                    </a14:imgEffect>
                  </a14:imgLayer>
                </a14:imgProps>
              </a:ext>
              <a:ext uri="{28A0092B-C50C-407E-A947-70E740481C1C}">
                <a14:useLocalDpi xmlns:a14="http://schemas.microsoft.com/office/drawing/2010/main" val="0"/>
              </a:ext>
            </a:extLst>
          </a:blip>
          <a:stretch>
            <a:fillRect/>
          </a:stretch>
        </p:blipFill>
        <p:spPr>
          <a:xfrm>
            <a:off x="108155" y="0"/>
            <a:ext cx="609479" cy="604984"/>
          </a:xfrm>
          <a:prstGeom prst="rect">
            <a:avLst/>
          </a:prstGeom>
        </p:spPr>
      </p:pic>
      <p:sp>
        <p:nvSpPr>
          <p:cNvPr id="10" name="Textfeld 9">
            <a:extLst>
              <a:ext uri="{FF2B5EF4-FFF2-40B4-BE49-F238E27FC236}">
                <a16:creationId xmlns:a16="http://schemas.microsoft.com/office/drawing/2014/main" id="{B2BA2A18-DE2E-E48C-31AB-546EBA71E6F9}"/>
              </a:ext>
            </a:extLst>
          </p:cNvPr>
          <p:cNvSpPr txBox="1"/>
          <p:nvPr/>
        </p:nvSpPr>
        <p:spPr>
          <a:xfrm>
            <a:off x="693968" y="860567"/>
            <a:ext cx="10805651" cy="461665"/>
          </a:xfrm>
          <a:prstGeom prst="rect">
            <a:avLst/>
          </a:prstGeom>
          <a:noFill/>
        </p:spPr>
        <p:txBody>
          <a:bodyPr wrap="square" rtlCol="0">
            <a:spAutoFit/>
          </a:bodyPr>
          <a:lstStyle/>
          <a:p>
            <a:pPr marL="110160">
              <a:spcBef>
                <a:spcPts val="1417"/>
              </a:spcBef>
              <a:buClr>
                <a:srgbClr val="000000"/>
              </a:buClr>
              <a:buSzPct val="45000"/>
            </a:pPr>
            <a:r>
              <a:rPr lang="de-DE" sz="2400" b="1" u="sng" spc="-1" dirty="0"/>
              <a:t>Weitere Aktivitäten unser Jägerschaft</a:t>
            </a:r>
          </a:p>
        </p:txBody>
      </p:sp>
    </p:spTree>
    <p:extLst>
      <p:ext uri="{BB962C8B-B14F-4D97-AF65-F5344CB8AC3E}">
        <p14:creationId xmlns:p14="http://schemas.microsoft.com/office/powerpoint/2010/main" val="14174519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0C6DEC-825A-E3C7-87BE-4B4D2D57C03E}"/>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0CE83BE0-C324-E3C1-2FEF-6B3CDCF1219A}"/>
              </a:ext>
            </a:extLst>
          </p:cNvPr>
          <p:cNvSpPr/>
          <p:nvPr/>
        </p:nvSpPr>
        <p:spPr>
          <a:xfrm>
            <a:off x="0" y="0"/>
            <a:ext cx="12193588" cy="6858000"/>
          </a:xfrm>
          <a:prstGeom prst="rect">
            <a:avLst/>
          </a:prstGeom>
          <a:solidFill>
            <a:srgbClr val="EADC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Rechteck 5">
            <a:extLst>
              <a:ext uri="{FF2B5EF4-FFF2-40B4-BE49-F238E27FC236}">
                <a16:creationId xmlns:a16="http://schemas.microsoft.com/office/drawing/2014/main" id="{F2EEE5E8-96FD-8DD1-CA31-75B99F987D20}"/>
              </a:ext>
            </a:extLst>
          </p:cNvPr>
          <p:cNvSpPr/>
          <p:nvPr/>
        </p:nvSpPr>
        <p:spPr>
          <a:xfrm>
            <a:off x="0" y="0"/>
            <a:ext cx="12193588" cy="604984"/>
          </a:xfrm>
          <a:prstGeom prst="rect">
            <a:avLst/>
          </a:prstGeom>
          <a:solidFill>
            <a:schemeClr val="accent6">
              <a:lumMod val="5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 1">
            <a:extLst>
              <a:ext uri="{FF2B5EF4-FFF2-40B4-BE49-F238E27FC236}">
                <a16:creationId xmlns:a16="http://schemas.microsoft.com/office/drawing/2014/main" id="{BE5E9E8F-9803-0556-3B27-B1674CA14B85}"/>
              </a:ext>
            </a:extLst>
          </p:cNvPr>
          <p:cNvSpPr>
            <a:spLocks noGrp="1"/>
          </p:cNvSpPr>
          <p:nvPr>
            <p:ph type="title"/>
          </p:nvPr>
        </p:nvSpPr>
        <p:spPr>
          <a:xfrm>
            <a:off x="89284" y="140260"/>
            <a:ext cx="11700386" cy="324464"/>
          </a:xfrm>
        </p:spPr>
        <p:txBody>
          <a:bodyPr/>
          <a:lstStyle/>
          <a:p>
            <a:pPr algn="ctr"/>
            <a:r>
              <a:rPr lang="de-DE" sz="2000" spc="-1" dirty="0">
                <a:solidFill>
                  <a:schemeClr val="bg1"/>
                </a:solidFill>
                <a:latin typeface="Calibri Light"/>
                <a:ea typeface="DejaVu Sans"/>
              </a:rPr>
              <a:t>J</a:t>
            </a:r>
            <a:r>
              <a:rPr lang="de-DE" sz="2000" b="1" strike="noStrike" spc="-1" dirty="0">
                <a:solidFill>
                  <a:schemeClr val="bg1"/>
                </a:solidFill>
                <a:latin typeface="Calibri Light"/>
                <a:ea typeface="DejaVu Sans"/>
              </a:rPr>
              <a:t>agdverband  Altkreis Seelow e.V. Mitgliederversammlung 15.03.2025</a:t>
            </a:r>
            <a:endParaRPr lang="de-DE" sz="2000" dirty="0">
              <a:solidFill>
                <a:schemeClr val="bg1"/>
              </a:solidFill>
            </a:endParaRPr>
          </a:p>
        </p:txBody>
      </p:sp>
      <p:sp>
        <p:nvSpPr>
          <p:cNvPr id="3" name="Untertitel 2">
            <a:extLst>
              <a:ext uri="{FF2B5EF4-FFF2-40B4-BE49-F238E27FC236}">
                <a16:creationId xmlns:a16="http://schemas.microsoft.com/office/drawing/2014/main" id="{93C05456-768A-382D-5617-C0AE12AE41B9}"/>
              </a:ext>
            </a:extLst>
          </p:cNvPr>
          <p:cNvSpPr>
            <a:spLocks noGrp="1"/>
          </p:cNvSpPr>
          <p:nvPr>
            <p:ph type="subTitle"/>
          </p:nvPr>
        </p:nvSpPr>
        <p:spPr>
          <a:xfrm>
            <a:off x="609479" y="1445342"/>
            <a:ext cx="11090907" cy="5284838"/>
          </a:xfrm>
        </p:spPr>
        <p:txBody>
          <a:bodyPr/>
          <a:lstStyle/>
          <a:p>
            <a:pPr marL="110160">
              <a:lnSpc>
                <a:spcPct val="100000"/>
              </a:lnSpc>
              <a:spcBef>
                <a:spcPts val="1417"/>
              </a:spcBef>
              <a:buClr>
                <a:srgbClr val="000000"/>
              </a:buClr>
              <a:buSzPct val="45000"/>
            </a:pPr>
            <a:r>
              <a:rPr lang="de-DE" sz="2400" dirty="0"/>
              <a:t>ein regionaler Energieversorger mit Sitz in Fürstenwalde/Spree</a:t>
            </a:r>
          </a:p>
          <a:p>
            <a:pPr marL="110160">
              <a:lnSpc>
                <a:spcPct val="100000"/>
              </a:lnSpc>
              <a:spcBef>
                <a:spcPts val="1417"/>
              </a:spcBef>
              <a:buClr>
                <a:srgbClr val="000000"/>
              </a:buClr>
              <a:buSzPct val="45000"/>
            </a:pPr>
            <a:r>
              <a:rPr lang="de-DE" sz="2400" dirty="0"/>
              <a:t>Das Unternehmen betreibt Strom- und Gasnetze in einem rund 36.000 Quadratkilometer großen Gebiet, von der Ostseeküste bis zum Spreewald </a:t>
            </a:r>
          </a:p>
          <a:p>
            <a:pPr marL="110160">
              <a:lnSpc>
                <a:spcPct val="100000"/>
              </a:lnSpc>
              <a:spcBef>
                <a:spcPts val="1417"/>
              </a:spcBef>
              <a:buClr>
                <a:srgbClr val="000000"/>
              </a:buClr>
              <a:buSzPct val="45000"/>
            </a:pPr>
            <a:r>
              <a:rPr lang="de-DE" sz="2400" dirty="0">
                <a:hlinkClick r:id="rId2"/>
              </a:rPr>
              <a:t>E.DIS | ⚡Seid ihr bereit, mit voller #Energie durchzustarten? 💥  Zeigt uns eure kreativste, energiegeladenste #Aktion und gewinnt eine von 25... | Instagram</a:t>
            </a:r>
            <a:endParaRPr lang="de-DE" sz="2400" dirty="0"/>
          </a:p>
          <a:p>
            <a:pPr marL="110160">
              <a:lnSpc>
                <a:spcPct val="100000"/>
              </a:lnSpc>
              <a:spcBef>
                <a:spcPts val="1417"/>
              </a:spcBef>
              <a:buClr>
                <a:srgbClr val="000000"/>
              </a:buClr>
              <a:buSzPct val="45000"/>
            </a:pPr>
            <a:r>
              <a:rPr lang="de-DE" sz="2400" b="0" i="0" dirty="0">
                <a:effectLst/>
                <a:latin typeface="-apple-system"/>
              </a:rPr>
              <a:t>Wie? 👀 Ganz einfach: </a:t>
            </a:r>
            <a:br>
              <a:rPr lang="de-DE" sz="2400" dirty="0"/>
            </a:br>
            <a:r>
              <a:rPr lang="de-DE" sz="2400" b="0" i="0" dirty="0">
                <a:effectLst/>
                <a:latin typeface="-apple-system"/>
              </a:rPr>
              <a:t>1. Dreht ein kreatives, energiegeladenes Video  </a:t>
            </a:r>
            <a:br>
              <a:rPr lang="de-DE" sz="2400" dirty="0"/>
            </a:br>
            <a:r>
              <a:rPr lang="de-DE" sz="2400" b="0" i="0" dirty="0">
                <a:effectLst/>
                <a:latin typeface="-apple-system"/>
              </a:rPr>
              <a:t>2. Zeigt, wie euer Verein auch etwas Gutes für die Umwelt tut </a:t>
            </a:r>
            <a:br>
              <a:rPr lang="de-DE" sz="2400" dirty="0"/>
            </a:br>
            <a:r>
              <a:rPr lang="de-DE" sz="2400" b="0" i="0" dirty="0">
                <a:effectLst/>
                <a:latin typeface="-apple-system"/>
              </a:rPr>
              <a:t>3. Ladet das Video auf eurem Instagram-Kanal hoch und 👉 verlinkt uns </a:t>
            </a:r>
            <a:r>
              <a:rPr lang="de-DE" sz="2400" b="0" i="0" u="none" strike="noStrike" dirty="0">
                <a:effectLst/>
                <a:latin typeface="-apple-system"/>
                <a:hlinkClick r:id="rId3">
                  <a:extLst>
                    <a:ext uri="{A12FA001-AC4F-418D-AE19-62706E023703}">
                      <ahyp:hlinkClr xmlns:ahyp="http://schemas.microsoft.com/office/drawing/2018/hyperlinkcolor" val="tx"/>
                    </a:ext>
                  </a:extLst>
                </a:hlinkClick>
              </a:rPr>
              <a:t>@deine.edis</a:t>
            </a:r>
            <a:r>
              <a:rPr lang="de-DE" sz="2400" b="0" i="0" dirty="0">
                <a:effectLst/>
                <a:latin typeface="-apple-system"/>
              </a:rPr>
              <a:t> ! </a:t>
            </a:r>
            <a:endParaRPr lang="de-DE" sz="1000" dirty="0">
              <a:hlinkClick r:id="rId4"/>
            </a:endParaRPr>
          </a:p>
          <a:p>
            <a:pPr marL="110160">
              <a:lnSpc>
                <a:spcPct val="100000"/>
              </a:lnSpc>
              <a:spcBef>
                <a:spcPts val="1417"/>
              </a:spcBef>
              <a:buClr>
                <a:srgbClr val="000000"/>
              </a:buClr>
              <a:buSzPct val="45000"/>
            </a:pPr>
            <a:r>
              <a:rPr lang="de-DE" sz="2000" dirty="0">
                <a:hlinkClick r:id="rId4"/>
              </a:rPr>
              <a:t>@jv_altkreis_seelow | 🌿GEWINNSPIELTEILNAHME🌿 Vorstellung unseres Jagdverbandes um am @deine.edis Gewinnspiel teilzunehmen und in diesem Zuge den ersten... | Instagram</a:t>
            </a:r>
            <a:endParaRPr lang="de-DE" sz="5400" b="0" strike="noStrike" spc="-1" dirty="0">
              <a:latin typeface="Arial"/>
            </a:endParaRPr>
          </a:p>
        </p:txBody>
      </p:sp>
      <p:pic>
        <p:nvPicPr>
          <p:cNvPr id="5" name="Grafik 4" descr="Ein Bild, das Text, Logo, Emblem, Symbol enthält.">
            <a:extLst>
              <a:ext uri="{FF2B5EF4-FFF2-40B4-BE49-F238E27FC236}">
                <a16:creationId xmlns:a16="http://schemas.microsoft.com/office/drawing/2014/main" id="{6A65A2E1-1EF3-CE2F-858A-FE3989E4454D}"/>
              </a:ext>
            </a:extLst>
          </p:cNvPr>
          <p:cNvPicPr>
            <a:picLocks noChangeAspect="1"/>
          </p:cNvPicPr>
          <p:nvPr/>
        </p:nvPicPr>
        <p:blipFill>
          <a:blip r:embed="rId5" cstate="print">
            <a:extLst>
              <a:ext uri="{BEBA8EAE-BF5A-486C-A8C5-ECC9F3942E4B}">
                <a14:imgProps xmlns:a14="http://schemas.microsoft.com/office/drawing/2010/main">
                  <a14:imgLayer r:embed="rId6">
                    <a14:imgEffect>
                      <a14:backgroundRemoval t="5202" b="94055" l="6639" r="94626">
                        <a14:foregroundMark x1="63593" y1="67357" x2="63593" y2="67357"/>
                        <a14:foregroundMark x1="59852" y1="59448" x2="59852" y2="59448"/>
                        <a14:foregroundMark x1="45416" y1="43206" x2="40832" y2="57378"/>
                        <a14:foregroundMark x1="40832" y1="57378" x2="54795" y2="65393"/>
                        <a14:foregroundMark x1="54795" y1="65393" x2="62065" y2="57590"/>
                        <a14:foregroundMark x1="62065" y1="57590" x2="61538" y2="54989"/>
                        <a14:foregroundMark x1="43203" y1="27282" x2="28082" y2="34130"/>
                        <a14:foregroundMark x1="28082" y1="34130" x2="24974" y2="61783"/>
                        <a14:foregroundMark x1="24974" y1="61783" x2="57587" y2="76168"/>
                        <a14:foregroundMark x1="57587" y1="76168" x2="91904" y2="67872"/>
                        <a14:foregroundMark x1="95061" y1="58195" x2="94626" y2="50743"/>
                        <a14:foregroundMark x1="94626" y1="50743" x2="82086" y2="24522"/>
                        <a14:foregroundMark x1="23973" y1="13907" x2="17439" y2="19268"/>
                        <a14:foregroundMark x1="17439" y1="19268" x2="11117" y2="32378"/>
                        <a14:foregroundMark x1="11117" y1="32378" x2="10537" y2="47665"/>
                        <a14:foregroundMark x1="10537" y1="47665" x2="19336" y2="69108"/>
                        <a14:foregroundMark x1="19336" y1="69108" x2="51633" y2="79140"/>
                        <a14:foregroundMark x1="51633" y1="79140" x2="78188" y2="61730"/>
                        <a14:foregroundMark x1="78188" y1="61730" x2="85458" y2="40605"/>
                        <a14:foregroundMark x1="85458" y1="40605" x2="68809" y2="21815"/>
                        <a14:foregroundMark x1="68809" y1="21815" x2="48209" y2="16985"/>
                        <a14:foregroundMark x1="48209" y1="16985" x2="29663" y2="21656"/>
                        <a14:foregroundMark x1="29663" y1="21656" x2="25342" y2="25902"/>
                        <a14:foregroundMark x1="12750" y1="26592" x2="4558" y2="43200"/>
                        <a14:foregroundMark x1="4949" y1="46341" x2="9484" y2="65499"/>
                        <a14:foregroundMark x1="9484" y1="65499" x2="15595" y2="76645"/>
                        <a14:foregroundMark x1="15595" y1="76645" x2="44731" y2="88482"/>
                        <a14:foregroundMark x1="44731" y1="88482" x2="54531" y2="87951"/>
                        <a14:foregroundMark x1="54531" y1="87951" x2="78451" y2="73142"/>
                        <a14:foregroundMark x1="78451" y1="73142" x2="85564" y2="51433"/>
                        <a14:foregroundMark x1="85564" y1="51433" x2="84879" y2="29883"/>
                        <a14:foregroundMark x1="84879" y1="29883" x2="83456" y2="25902"/>
                        <a14:foregroundMark x1="21075" y1="82590" x2="35142" y2="91932"/>
                        <a14:foregroundMark x1="35142" y1="91932" x2="44626" y2="91985"/>
                        <a14:foregroundMark x1="44626" y1="91985" x2="66649" y2="88747"/>
                        <a14:foregroundMark x1="66649" y1="88747" x2="85564" y2="76327"/>
                        <a14:foregroundMark x1="85564" y1="76327" x2="89094" y2="71125"/>
                        <a14:foregroundMark x1="54900" y1="94214" x2="47418" y2="92675"/>
                        <a14:foregroundMark x1="5479" y1="54989" x2="6639" y2="45170"/>
                        <a14:foregroundMark x1="6639" y1="45170" x2="25184" y2="18896"/>
                        <a14:foregroundMark x1="36038" y1="9820" x2="58535" y2="7590"/>
                        <a14:foregroundMark x1="58535" y1="7590" x2="68493" y2="9130"/>
                        <a14:foregroundMark x1="68493" y1="9130" x2="68704" y2="9448"/>
                        <a14:foregroundMark x1="55427" y1="5202" x2="55427" y2="5202"/>
                        <a14:foregroundMark x1="54900" y1="5361" x2="52371" y2="5361"/>
                        <a14:foregroundMark x1="52371" y1="5361" x2="52371" y2="5361"/>
                        <a14:foregroundMark x1="52371" y1="5361" x2="52371" y2="5361"/>
                        <a14:foregroundMark x1="52371" y1="5361" x2="52371" y2="5361"/>
                        <a14:backgroundMark x1="4584" y1="43206" x2="3952" y2="46125"/>
                        <a14:backgroundMark x1="95890" y1="58439" x2="92308" y2="70435"/>
                        <a14:backgroundMark x1="95680" y1="59979" x2="95205" y2="64915"/>
                        <a14:backgroundMark x1="95205" y1="65605" x2="96575" y2="67357"/>
                        <a14:backgroundMark x1="96207" y1="62739" x2="93678" y2="69586"/>
                      </a14:backgroundRemoval>
                    </a14:imgEffect>
                  </a14:imgLayer>
                </a14:imgProps>
              </a:ext>
              <a:ext uri="{28A0092B-C50C-407E-A947-70E740481C1C}">
                <a14:useLocalDpi xmlns:a14="http://schemas.microsoft.com/office/drawing/2010/main" val="0"/>
              </a:ext>
            </a:extLst>
          </a:blip>
          <a:stretch>
            <a:fillRect/>
          </a:stretch>
        </p:blipFill>
        <p:spPr>
          <a:xfrm>
            <a:off x="108155" y="0"/>
            <a:ext cx="609479" cy="604984"/>
          </a:xfrm>
          <a:prstGeom prst="rect">
            <a:avLst/>
          </a:prstGeom>
        </p:spPr>
      </p:pic>
      <p:sp>
        <p:nvSpPr>
          <p:cNvPr id="10" name="Textfeld 9">
            <a:extLst>
              <a:ext uri="{FF2B5EF4-FFF2-40B4-BE49-F238E27FC236}">
                <a16:creationId xmlns:a16="http://schemas.microsoft.com/office/drawing/2014/main" id="{578B6EAF-B362-3C63-78E3-7FD9F7DF09D6}"/>
              </a:ext>
            </a:extLst>
          </p:cNvPr>
          <p:cNvSpPr txBox="1"/>
          <p:nvPr/>
        </p:nvSpPr>
        <p:spPr>
          <a:xfrm>
            <a:off x="693968" y="860567"/>
            <a:ext cx="10805651" cy="461665"/>
          </a:xfrm>
          <a:prstGeom prst="rect">
            <a:avLst/>
          </a:prstGeom>
          <a:noFill/>
        </p:spPr>
        <p:txBody>
          <a:bodyPr wrap="square" rtlCol="0">
            <a:spAutoFit/>
          </a:bodyPr>
          <a:lstStyle/>
          <a:p>
            <a:pPr marL="110160">
              <a:spcBef>
                <a:spcPts val="1417"/>
              </a:spcBef>
              <a:buClr>
                <a:srgbClr val="000000"/>
              </a:buClr>
              <a:buSzPct val="45000"/>
            </a:pPr>
            <a:r>
              <a:rPr lang="de-DE" sz="2400" b="1" u="sng" spc="-1" dirty="0"/>
              <a:t>Gewinnspiel der e.dis Netz GmbH</a:t>
            </a:r>
          </a:p>
        </p:txBody>
      </p:sp>
    </p:spTree>
    <p:extLst>
      <p:ext uri="{BB962C8B-B14F-4D97-AF65-F5344CB8AC3E}">
        <p14:creationId xmlns:p14="http://schemas.microsoft.com/office/powerpoint/2010/main" val="802021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EE5E83-EA09-1503-06AF-12FC84A13EBF}"/>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6F9C9F95-3347-50A9-8BD8-4DF4A29EEAFE}"/>
              </a:ext>
            </a:extLst>
          </p:cNvPr>
          <p:cNvSpPr/>
          <p:nvPr/>
        </p:nvSpPr>
        <p:spPr>
          <a:xfrm>
            <a:off x="0" y="0"/>
            <a:ext cx="12193588" cy="6858000"/>
          </a:xfrm>
          <a:prstGeom prst="rect">
            <a:avLst/>
          </a:prstGeom>
          <a:solidFill>
            <a:srgbClr val="EADC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Rechteck 5">
            <a:extLst>
              <a:ext uri="{FF2B5EF4-FFF2-40B4-BE49-F238E27FC236}">
                <a16:creationId xmlns:a16="http://schemas.microsoft.com/office/drawing/2014/main" id="{7A79DF34-756F-6374-79D9-FD6AD010DBC8}"/>
              </a:ext>
            </a:extLst>
          </p:cNvPr>
          <p:cNvSpPr/>
          <p:nvPr/>
        </p:nvSpPr>
        <p:spPr>
          <a:xfrm>
            <a:off x="0" y="0"/>
            <a:ext cx="12193588" cy="604984"/>
          </a:xfrm>
          <a:prstGeom prst="rect">
            <a:avLst/>
          </a:prstGeom>
          <a:solidFill>
            <a:schemeClr val="accent6">
              <a:lumMod val="5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 1">
            <a:extLst>
              <a:ext uri="{FF2B5EF4-FFF2-40B4-BE49-F238E27FC236}">
                <a16:creationId xmlns:a16="http://schemas.microsoft.com/office/drawing/2014/main" id="{89D4638A-72B8-4739-FB68-2B7AEBFAE226}"/>
              </a:ext>
            </a:extLst>
          </p:cNvPr>
          <p:cNvSpPr>
            <a:spLocks noGrp="1"/>
          </p:cNvSpPr>
          <p:nvPr>
            <p:ph type="title"/>
          </p:nvPr>
        </p:nvSpPr>
        <p:spPr>
          <a:xfrm>
            <a:off x="89284" y="140260"/>
            <a:ext cx="11700386" cy="324464"/>
          </a:xfrm>
        </p:spPr>
        <p:txBody>
          <a:bodyPr/>
          <a:lstStyle/>
          <a:p>
            <a:pPr algn="ctr"/>
            <a:r>
              <a:rPr lang="de-DE" sz="2000" spc="-1" dirty="0">
                <a:solidFill>
                  <a:schemeClr val="bg1"/>
                </a:solidFill>
                <a:latin typeface="Calibri Light"/>
                <a:ea typeface="DejaVu Sans"/>
              </a:rPr>
              <a:t>J</a:t>
            </a:r>
            <a:r>
              <a:rPr lang="de-DE" sz="2000" b="1" strike="noStrike" spc="-1" dirty="0">
                <a:solidFill>
                  <a:schemeClr val="bg1"/>
                </a:solidFill>
                <a:latin typeface="Calibri Light"/>
                <a:ea typeface="DejaVu Sans"/>
              </a:rPr>
              <a:t>agdverband  Altkreis Seelow e.V. Mitgliederversammlung 15.03.2025</a:t>
            </a:r>
            <a:endParaRPr lang="de-DE" sz="2000" dirty="0">
              <a:solidFill>
                <a:schemeClr val="bg1"/>
              </a:solidFill>
            </a:endParaRPr>
          </a:p>
        </p:txBody>
      </p:sp>
      <p:pic>
        <p:nvPicPr>
          <p:cNvPr id="5" name="Grafik 4" descr="Ein Bild, das Text, Logo, Emblem, Symbol enthält.">
            <a:extLst>
              <a:ext uri="{FF2B5EF4-FFF2-40B4-BE49-F238E27FC236}">
                <a16:creationId xmlns:a16="http://schemas.microsoft.com/office/drawing/2014/main" id="{4F138069-293F-44DC-0C46-2A83E6C5DD28}"/>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5202" b="94055" l="6639" r="94626">
                        <a14:foregroundMark x1="63593" y1="67357" x2="63593" y2="67357"/>
                        <a14:foregroundMark x1="59852" y1="59448" x2="59852" y2="59448"/>
                        <a14:foregroundMark x1="45416" y1="43206" x2="40832" y2="57378"/>
                        <a14:foregroundMark x1="40832" y1="57378" x2="54795" y2="65393"/>
                        <a14:foregroundMark x1="54795" y1="65393" x2="62065" y2="57590"/>
                        <a14:foregroundMark x1="62065" y1="57590" x2="61538" y2="54989"/>
                        <a14:foregroundMark x1="43203" y1="27282" x2="28082" y2="34130"/>
                        <a14:foregroundMark x1="28082" y1="34130" x2="24974" y2="61783"/>
                        <a14:foregroundMark x1="24974" y1="61783" x2="57587" y2="76168"/>
                        <a14:foregroundMark x1="57587" y1="76168" x2="91904" y2="67872"/>
                        <a14:foregroundMark x1="95061" y1="58195" x2="94626" y2="50743"/>
                        <a14:foregroundMark x1="94626" y1="50743" x2="82086" y2="24522"/>
                        <a14:foregroundMark x1="23973" y1="13907" x2="17439" y2="19268"/>
                        <a14:foregroundMark x1="17439" y1="19268" x2="11117" y2="32378"/>
                        <a14:foregroundMark x1="11117" y1="32378" x2="10537" y2="47665"/>
                        <a14:foregroundMark x1="10537" y1="47665" x2="19336" y2="69108"/>
                        <a14:foregroundMark x1="19336" y1="69108" x2="51633" y2="79140"/>
                        <a14:foregroundMark x1="51633" y1="79140" x2="78188" y2="61730"/>
                        <a14:foregroundMark x1="78188" y1="61730" x2="85458" y2="40605"/>
                        <a14:foregroundMark x1="85458" y1="40605" x2="68809" y2="21815"/>
                        <a14:foregroundMark x1="68809" y1="21815" x2="48209" y2="16985"/>
                        <a14:foregroundMark x1="48209" y1="16985" x2="29663" y2="21656"/>
                        <a14:foregroundMark x1="29663" y1="21656" x2="25342" y2="25902"/>
                        <a14:foregroundMark x1="12750" y1="26592" x2="4558" y2="43200"/>
                        <a14:foregroundMark x1="4949" y1="46341" x2="9484" y2="65499"/>
                        <a14:foregroundMark x1="9484" y1="65499" x2="15595" y2="76645"/>
                        <a14:foregroundMark x1="15595" y1="76645" x2="44731" y2="88482"/>
                        <a14:foregroundMark x1="44731" y1="88482" x2="54531" y2="87951"/>
                        <a14:foregroundMark x1="54531" y1="87951" x2="78451" y2="73142"/>
                        <a14:foregroundMark x1="78451" y1="73142" x2="85564" y2="51433"/>
                        <a14:foregroundMark x1="85564" y1="51433" x2="84879" y2="29883"/>
                        <a14:foregroundMark x1="84879" y1="29883" x2="83456" y2="25902"/>
                        <a14:foregroundMark x1="21075" y1="82590" x2="35142" y2="91932"/>
                        <a14:foregroundMark x1="35142" y1="91932" x2="44626" y2="91985"/>
                        <a14:foregroundMark x1="44626" y1="91985" x2="66649" y2="88747"/>
                        <a14:foregroundMark x1="66649" y1="88747" x2="85564" y2="76327"/>
                        <a14:foregroundMark x1="85564" y1="76327" x2="89094" y2="71125"/>
                        <a14:foregroundMark x1="54900" y1="94214" x2="47418" y2="92675"/>
                        <a14:foregroundMark x1="5479" y1="54989" x2="6639" y2="45170"/>
                        <a14:foregroundMark x1="6639" y1="45170" x2="25184" y2="18896"/>
                        <a14:foregroundMark x1="36038" y1="9820" x2="58535" y2="7590"/>
                        <a14:foregroundMark x1="58535" y1="7590" x2="68493" y2="9130"/>
                        <a14:foregroundMark x1="68493" y1="9130" x2="68704" y2="9448"/>
                        <a14:foregroundMark x1="55427" y1="5202" x2="55427" y2="5202"/>
                        <a14:foregroundMark x1="54900" y1="5361" x2="52371" y2="5361"/>
                        <a14:foregroundMark x1="52371" y1="5361" x2="52371" y2="5361"/>
                        <a14:foregroundMark x1="52371" y1="5361" x2="52371" y2="5361"/>
                        <a14:foregroundMark x1="52371" y1="5361" x2="52371" y2="5361"/>
                        <a14:backgroundMark x1="4584" y1="43206" x2="3952" y2="46125"/>
                        <a14:backgroundMark x1="95890" y1="58439" x2="92308" y2="70435"/>
                        <a14:backgroundMark x1="95680" y1="59979" x2="95205" y2="64915"/>
                        <a14:backgroundMark x1="95205" y1="65605" x2="96575" y2="67357"/>
                        <a14:backgroundMark x1="96207" y1="62739" x2="93678" y2="69586"/>
                      </a14:backgroundRemoval>
                    </a14:imgEffect>
                  </a14:imgLayer>
                </a14:imgProps>
              </a:ext>
              <a:ext uri="{28A0092B-C50C-407E-A947-70E740481C1C}">
                <a14:useLocalDpi xmlns:a14="http://schemas.microsoft.com/office/drawing/2010/main" val="0"/>
              </a:ext>
            </a:extLst>
          </a:blip>
          <a:stretch>
            <a:fillRect/>
          </a:stretch>
        </p:blipFill>
        <p:spPr>
          <a:xfrm>
            <a:off x="108155" y="0"/>
            <a:ext cx="609479" cy="604984"/>
          </a:xfrm>
          <a:prstGeom prst="rect">
            <a:avLst/>
          </a:prstGeom>
        </p:spPr>
      </p:pic>
      <p:sp>
        <p:nvSpPr>
          <p:cNvPr id="10" name="Textfeld 9">
            <a:extLst>
              <a:ext uri="{FF2B5EF4-FFF2-40B4-BE49-F238E27FC236}">
                <a16:creationId xmlns:a16="http://schemas.microsoft.com/office/drawing/2014/main" id="{B86517B6-2D82-D471-7F61-1DF2007BC4D0}"/>
              </a:ext>
            </a:extLst>
          </p:cNvPr>
          <p:cNvSpPr txBox="1"/>
          <p:nvPr/>
        </p:nvSpPr>
        <p:spPr>
          <a:xfrm>
            <a:off x="693968" y="860567"/>
            <a:ext cx="10805651" cy="461665"/>
          </a:xfrm>
          <a:prstGeom prst="rect">
            <a:avLst/>
          </a:prstGeom>
          <a:noFill/>
        </p:spPr>
        <p:txBody>
          <a:bodyPr wrap="square" rtlCol="0">
            <a:spAutoFit/>
          </a:bodyPr>
          <a:lstStyle/>
          <a:p>
            <a:pPr marL="110160">
              <a:spcBef>
                <a:spcPts val="1417"/>
              </a:spcBef>
              <a:buClr>
                <a:srgbClr val="000000"/>
              </a:buClr>
              <a:buSzPct val="45000"/>
            </a:pPr>
            <a:r>
              <a:rPr lang="de-DE" sz="2400" b="1" u="sng" spc="-1" dirty="0"/>
              <a:t>Gewinnspiel der e.dis Netz GmbH</a:t>
            </a:r>
          </a:p>
        </p:txBody>
      </p:sp>
      <p:pic>
        <p:nvPicPr>
          <p:cNvPr id="8" name="Grafik 7" descr="Ein Bild, das Person, draußen, Kleidung, Himmel enthält.&#10;&#10;KI-generierte Inhalte können fehlerhaft sein.">
            <a:extLst>
              <a:ext uri="{FF2B5EF4-FFF2-40B4-BE49-F238E27FC236}">
                <a16:creationId xmlns:a16="http://schemas.microsoft.com/office/drawing/2014/main" id="{92EF74A6-5A69-F790-B5F8-81631D78A59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18446" y="1524343"/>
            <a:ext cx="6842061" cy="5131546"/>
          </a:xfrm>
          <a:prstGeom prst="rect">
            <a:avLst/>
          </a:prstGeom>
        </p:spPr>
      </p:pic>
    </p:spTree>
    <p:extLst>
      <p:ext uri="{BB962C8B-B14F-4D97-AF65-F5344CB8AC3E}">
        <p14:creationId xmlns:p14="http://schemas.microsoft.com/office/powerpoint/2010/main" val="293757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00E006-0EB2-4F9A-E85D-F02899A07CEB}"/>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8D4FB392-2384-BE4C-ABC1-E7DCC9DA0E17}"/>
              </a:ext>
            </a:extLst>
          </p:cNvPr>
          <p:cNvSpPr/>
          <p:nvPr/>
        </p:nvSpPr>
        <p:spPr>
          <a:xfrm>
            <a:off x="0" y="0"/>
            <a:ext cx="12193588" cy="6858000"/>
          </a:xfrm>
          <a:prstGeom prst="rect">
            <a:avLst/>
          </a:prstGeom>
          <a:solidFill>
            <a:srgbClr val="EADC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Rechteck 5">
            <a:extLst>
              <a:ext uri="{FF2B5EF4-FFF2-40B4-BE49-F238E27FC236}">
                <a16:creationId xmlns:a16="http://schemas.microsoft.com/office/drawing/2014/main" id="{2CCAA216-0F65-6B42-1063-AF25CC7EC834}"/>
              </a:ext>
            </a:extLst>
          </p:cNvPr>
          <p:cNvSpPr/>
          <p:nvPr/>
        </p:nvSpPr>
        <p:spPr>
          <a:xfrm>
            <a:off x="0" y="0"/>
            <a:ext cx="12193588" cy="604984"/>
          </a:xfrm>
          <a:prstGeom prst="rect">
            <a:avLst/>
          </a:prstGeom>
          <a:solidFill>
            <a:schemeClr val="accent6">
              <a:lumMod val="5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 1">
            <a:extLst>
              <a:ext uri="{FF2B5EF4-FFF2-40B4-BE49-F238E27FC236}">
                <a16:creationId xmlns:a16="http://schemas.microsoft.com/office/drawing/2014/main" id="{9EEA1FE6-A916-2797-DA00-91F700884CBC}"/>
              </a:ext>
            </a:extLst>
          </p:cNvPr>
          <p:cNvSpPr>
            <a:spLocks noGrp="1"/>
          </p:cNvSpPr>
          <p:nvPr>
            <p:ph type="title"/>
          </p:nvPr>
        </p:nvSpPr>
        <p:spPr>
          <a:xfrm>
            <a:off x="89284" y="140260"/>
            <a:ext cx="11700386" cy="324464"/>
          </a:xfrm>
        </p:spPr>
        <p:txBody>
          <a:bodyPr/>
          <a:lstStyle/>
          <a:p>
            <a:pPr algn="ctr"/>
            <a:r>
              <a:rPr lang="de-DE" sz="2000" spc="-1" dirty="0">
                <a:solidFill>
                  <a:schemeClr val="bg1"/>
                </a:solidFill>
                <a:latin typeface="Calibri Light"/>
                <a:ea typeface="DejaVu Sans"/>
              </a:rPr>
              <a:t>J</a:t>
            </a:r>
            <a:r>
              <a:rPr lang="de-DE" sz="2000" b="1" strike="noStrike" spc="-1" dirty="0">
                <a:solidFill>
                  <a:schemeClr val="bg1"/>
                </a:solidFill>
                <a:latin typeface="Calibri Light"/>
                <a:ea typeface="DejaVu Sans"/>
              </a:rPr>
              <a:t>agdverband  Altkreis Seelow e.V. Mitgliederversammlung 15.03.2025</a:t>
            </a:r>
            <a:endParaRPr lang="de-DE" sz="2000" dirty="0">
              <a:solidFill>
                <a:schemeClr val="bg1"/>
              </a:solidFill>
            </a:endParaRPr>
          </a:p>
        </p:txBody>
      </p:sp>
      <p:sp>
        <p:nvSpPr>
          <p:cNvPr id="3" name="Untertitel 2">
            <a:extLst>
              <a:ext uri="{FF2B5EF4-FFF2-40B4-BE49-F238E27FC236}">
                <a16:creationId xmlns:a16="http://schemas.microsoft.com/office/drawing/2014/main" id="{8273FA82-E817-095B-3787-6042D2EEC16C}"/>
              </a:ext>
            </a:extLst>
          </p:cNvPr>
          <p:cNvSpPr>
            <a:spLocks noGrp="1"/>
          </p:cNvSpPr>
          <p:nvPr>
            <p:ph type="subTitle"/>
          </p:nvPr>
        </p:nvSpPr>
        <p:spPr>
          <a:xfrm>
            <a:off x="609479" y="1445342"/>
            <a:ext cx="11090907" cy="5284838"/>
          </a:xfrm>
        </p:spPr>
        <p:txBody>
          <a:bodyPr/>
          <a:lstStyle/>
          <a:p>
            <a:pPr marL="110160">
              <a:spcBef>
                <a:spcPts val="1417"/>
              </a:spcBef>
              <a:buClr>
                <a:srgbClr val="000000"/>
              </a:buClr>
              <a:buSzPct val="45000"/>
            </a:pPr>
            <a:r>
              <a:rPr lang="de-DE" sz="2400" spc="-1" dirty="0"/>
              <a:t>Nach drei gescheiterten Versuchen das Jagdgesetz zu berücksichtigt, kam mitten im letzten Jagdjahr die neue DVO von Herrn Vogel. Diese wurde allein aus der Sicht der staatlichen Forstverwaltung formuliert und berücksichtigt die vielfältigen Anforderungen des ländlichen Raumes nicht.</a:t>
            </a:r>
          </a:p>
          <a:p>
            <a:pPr marL="110160">
              <a:spcBef>
                <a:spcPts val="1417"/>
              </a:spcBef>
              <a:buClr>
                <a:srgbClr val="000000"/>
              </a:buClr>
              <a:buSzPct val="45000"/>
            </a:pPr>
            <a:r>
              <a:rPr lang="de-DE" sz="2400" spc="-1" dirty="0"/>
              <a:t>Die Jägerschaft hier im ländlichen Raum ist in </a:t>
            </a:r>
            <a:r>
              <a:rPr lang="de-DE" sz="2400" spc="-1" dirty="0" err="1"/>
              <a:t>keinster</a:t>
            </a:r>
            <a:r>
              <a:rPr lang="de-DE" sz="2400" spc="-1" dirty="0"/>
              <a:t> Weise glücklich mit dieser Verordnung und ich hoffe, dass die jetzigen Entscheidungsträger auch die Belange der Feldreviere berücksichtigt, um einen gesunden und artenreichen Tierbestand zu erhalten.</a:t>
            </a:r>
            <a:endParaRPr lang="de-DE" sz="2800" b="0" strike="noStrike" spc="-1" dirty="0">
              <a:latin typeface="Arial"/>
            </a:endParaRPr>
          </a:p>
        </p:txBody>
      </p:sp>
      <p:pic>
        <p:nvPicPr>
          <p:cNvPr id="5" name="Grafik 4" descr="Ein Bild, das Text, Logo, Emblem, Symbol enthält.">
            <a:extLst>
              <a:ext uri="{FF2B5EF4-FFF2-40B4-BE49-F238E27FC236}">
                <a16:creationId xmlns:a16="http://schemas.microsoft.com/office/drawing/2014/main" id="{8981D3AA-2A2B-EC8E-358E-C1A11A34CF30}"/>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5202" b="94055" l="6639" r="94626">
                        <a14:foregroundMark x1="63593" y1="67357" x2="63593" y2="67357"/>
                        <a14:foregroundMark x1="59852" y1="59448" x2="59852" y2="59448"/>
                        <a14:foregroundMark x1="45416" y1="43206" x2="40832" y2="57378"/>
                        <a14:foregroundMark x1="40832" y1="57378" x2="54795" y2="65393"/>
                        <a14:foregroundMark x1="54795" y1="65393" x2="62065" y2="57590"/>
                        <a14:foregroundMark x1="62065" y1="57590" x2="61538" y2="54989"/>
                        <a14:foregroundMark x1="43203" y1="27282" x2="28082" y2="34130"/>
                        <a14:foregroundMark x1="28082" y1="34130" x2="24974" y2="61783"/>
                        <a14:foregroundMark x1="24974" y1="61783" x2="57587" y2="76168"/>
                        <a14:foregroundMark x1="57587" y1="76168" x2="91904" y2="67872"/>
                        <a14:foregroundMark x1="95061" y1="58195" x2="94626" y2="50743"/>
                        <a14:foregroundMark x1="94626" y1="50743" x2="82086" y2="24522"/>
                        <a14:foregroundMark x1="23973" y1="13907" x2="17439" y2="19268"/>
                        <a14:foregroundMark x1="17439" y1="19268" x2="11117" y2="32378"/>
                        <a14:foregroundMark x1="11117" y1="32378" x2="10537" y2="47665"/>
                        <a14:foregroundMark x1="10537" y1="47665" x2="19336" y2="69108"/>
                        <a14:foregroundMark x1="19336" y1="69108" x2="51633" y2="79140"/>
                        <a14:foregroundMark x1="51633" y1="79140" x2="78188" y2="61730"/>
                        <a14:foregroundMark x1="78188" y1="61730" x2="85458" y2="40605"/>
                        <a14:foregroundMark x1="85458" y1="40605" x2="68809" y2="21815"/>
                        <a14:foregroundMark x1="68809" y1="21815" x2="48209" y2="16985"/>
                        <a14:foregroundMark x1="48209" y1="16985" x2="29663" y2="21656"/>
                        <a14:foregroundMark x1="29663" y1="21656" x2="25342" y2="25902"/>
                        <a14:foregroundMark x1="12750" y1="26592" x2="4558" y2="43200"/>
                        <a14:foregroundMark x1="4949" y1="46341" x2="9484" y2="65499"/>
                        <a14:foregroundMark x1="9484" y1="65499" x2="15595" y2="76645"/>
                        <a14:foregroundMark x1="15595" y1="76645" x2="44731" y2="88482"/>
                        <a14:foregroundMark x1="44731" y1="88482" x2="54531" y2="87951"/>
                        <a14:foregroundMark x1="54531" y1="87951" x2="78451" y2="73142"/>
                        <a14:foregroundMark x1="78451" y1="73142" x2="85564" y2="51433"/>
                        <a14:foregroundMark x1="85564" y1="51433" x2="84879" y2="29883"/>
                        <a14:foregroundMark x1="84879" y1="29883" x2="83456" y2="25902"/>
                        <a14:foregroundMark x1="21075" y1="82590" x2="35142" y2="91932"/>
                        <a14:foregroundMark x1="35142" y1="91932" x2="44626" y2="91985"/>
                        <a14:foregroundMark x1="44626" y1="91985" x2="66649" y2="88747"/>
                        <a14:foregroundMark x1="66649" y1="88747" x2="85564" y2="76327"/>
                        <a14:foregroundMark x1="85564" y1="76327" x2="89094" y2="71125"/>
                        <a14:foregroundMark x1="54900" y1="94214" x2="47418" y2="92675"/>
                        <a14:foregroundMark x1="5479" y1="54989" x2="6639" y2="45170"/>
                        <a14:foregroundMark x1="6639" y1="45170" x2="25184" y2="18896"/>
                        <a14:foregroundMark x1="36038" y1="9820" x2="58535" y2="7590"/>
                        <a14:foregroundMark x1="58535" y1="7590" x2="68493" y2="9130"/>
                        <a14:foregroundMark x1="68493" y1="9130" x2="68704" y2="9448"/>
                        <a14:foregroundMark x1="55427" y1="5202" x2="55427" y2="5202"/>
                        <a14:foregroundMark x1="54900" y1="5361" x2="52371" y2="5361"/>
                        <a14:foregroundMark x1="52371" y1="5361" x2="52371" y2="5361"/>
                        <a14:foregroundMark x1="52371" y1="5361" x2="52371" y2="5361"/>
                        <a14:foregroundMark x1="52371" y1="5361" x2="52371" y2="5361"/>
                        <a14:backgroundMark x1="4584" y1="43206" x2="3952" y2="46125"/>
                        <a14:backgroundMark x1="95890" y1="58439" x2="92308" y2="70435"/>
                        <a14:backgroundMark x1="95680" y1="59979" x2="95205" y2="64915"/>
                        <a14:backgroundMark x1="95205" y1="65605" x2="96575" y2="67357"/>
                        <a14:backgroundMark x1="96207" y1="62739" x2="93678" y2="69586"/>
                      </a14:backgroundRemoval>
                    </a14:imgEffect>
                  </a14:imgLayer>
                </a14:imgProps>
              </a:ext>
              <a:ext uri="{28A0092B-C50C-407E-A947-70E740481C1C}">
                <a14:useLocalDpi xmlns:a14="http://schemas.microsoft.com/office/drawing/2010/main" val="0"/>
              </a:ext>
            </a:extLst>
          </a:blip>
          <a:stretch>
            <a:fillRect/>
          </a:stretch>
        </p:blipFill>
        <p:spPr>
          <a:xfrm>
            <a:off x="108155" y="0"/>
            <a:ext cx="609479" cy="604984"/>
          </a:xfrm>
          <a:prstGeom prst="rect">
            <a:avLst/>
          </a:prstGeom>
        </p:spPr>
      </p:pic>
      <p:sp>
        <p:nvSpPr>
          <p:cNvPr id="10" name="Textfeld 9">
            <a:extLst>
              <a:ext uri="{FF2B5EF4-FFF2-40B4-BE49-F238E27FC236}">
                <a16:creationId xmlns:a16="http://schemas.microsoft.com/office/drawing/2014/main" id="{AC71DE38-7967-F5E2-FE35-2DFF55FCAF89}"/>
              </a:ext>
            </a:extLst>
          </p:cNvPr>
          <p:cNvSpPr txBox="1"/>
          <p:nvPr/>
        </p:nvSpPr>
        <p:spPr>
          <a:xfrm>
            <a:off x="693968" y="860567"/>
            <a:ext cx="10805651" cy="461665"/>
          </a:xfrm>
          <a:prstGeom prst="rect">
            <a:avLst/>
          </a:prstGeom>
          <a:noFill/>
        </p:spPr>
        <p:txBody>
          <a:bodyPr wrap="square" rtlCol="0">
            <a:spAutoFit/>
          </a:bodyPr>
          <a:lstStyle/>
          <a:p>
            <a:pPr marL="110160">
              <a:spcBef>
                <a:spcPts val="1417"/>
              </a:spcBef>
              <a:buClr>
                <a:srgbClr val="000000"/>
              </a:buClr>
              <a:buSzPct val="45000"/>
            </a:pPr>
            <a:r>
              <a:rPr lang="de-DE" sz="2400" b="1" u="sng" spc="-1" dirty="0"/>
              <a:t>Abschließende Gedanken zur Jagdpolitik</a:t>
            </a:r>
          </a:p>
        </p:txBody>
      </p:sp>
    </p:spTree>
    <p:extLst>
      <p:ext uri="{BB962C8B-B14F-4D97-AF65-F5344CB8AC3E}">
        <p14:creationId xmlns:p14="http://schemas.microsoft.com/office/powerpoint/2010/main" val="30805683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5DB33E-11C9-7A94-4373-76798C4BA2FD}"/>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316E8239-F533-DC95-A860-90FC2708EDA2}"/>
              </a:ext>
            </a:extLst>
          </p:cNvPr>
          <p:cNvSpPr/>
          <p:nvPr/>
        </p:nvSpPr>
        <p:spPr>
          <a:xfrm>
            <a:off x="0" y="0"/>
            <a:ext cx="12193588" cy="6858000"/>
          </a:xfrm>
          <a:prstGeom prst="rect">
            <a:avLst/>
          </a:prstGeom>
          <a:solidFill>
            <a:srgbClr val="EADC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Rechteck 5">
            <a:extLst>
              <a:ext uri="{FF2B5EF4-FFF2-40B4-BE49-F238E27FC236}">
                <a16:creationId xmlns:a16="http://schemas.microsoft.com/office/drawing/2014/main" id="{E30BC8C4-CC20-7FD0-9EFF-83DF2CB06B74}"/>
              </a:ext>
            </a:extLst>
          </p:cNvPr>
          <p:cNvSpPr/>
          <p:nvPr/>
        </p:nvSpPr>
        <p:spPr>
          <a:xfrm>
            <a:off x="0" y="0"/>
            <a:ext cx="12193588" cy="604984"/>
          </a:xfrm>
          <a:prstGeom prst="rect">
            <a:avLst/>
          </a:prstGeom>
          <a:solidFill>
            <a:schemeClr val="accent6">
              <a:lumMod val="5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 1">
            <a:extLst>
              <a:ext uri="{FF2B5EF4-FFF2-40B4-BE49-F238E27FC236}">
                <a16:creationId xmlns:a16="http://schemas.microsoft.com/office/drawing/2014/main" id="{3DF35055-DB44-4B6B-7B70-94A77B1C612E}"/>
              </a:ext>
            </a:extLst>
          </p:cNvPr>
          <p:cNvSpPr>
            <a:spLocks noGrp="1"/>
          </p:cNvSpPr>
          <p:nvPr>
            <p:ph type="title"/>
          </p:nvPr>
        </p:nvSpPr>
        <p:spPr>
          <a:xfrm>
            <a:off x="89284" y="140260"/>
            <a:ext cx="11700386" cy="324464"/>
          </a:xfrm>
        </p:spPr>
        <p:txBody>
          <a:bodyPr/>
          <a:lstStyle/>
          <a:p>
            <a:pPr algn="ctr"/>
            <a:r>
              <a:rPr lang="de-DE" sz="2000" spc="-1" dirty="0">
                <a:solidFill>
                  <a:schemeClr val="bg1"/>
                </a:solidFill>
                <a:latin typeface="Calibri Light"/>
                <a:ea typeface="DejaVu Sans"/>
              </a:rPr>
              <a:t>J</a:t>
            </a:r>
            <a:r>
              <a:rPr lang="de-DE" sz="2000" b="1" strike="noStrike" spc="-1" dirty="0">
                <a:solidFill>
                  <a:schemeClr val="bg1"/>
                </a:solidFill>
                <a:latin typeface="Calibri Light"/>
                <a:ea typeface="DejaVu Sans"/>
              </a:rPr>
              <a:t>agdverband  Altkreis Seelow e.V. Mitgliederversammlung 15.03.2025</a:t>
            </a:r>
            <a:endParaRPr lang="de-DE" sz="2000" dirty="0">
              <a:solidFill>
                <a:schemeClr val="bg1"/>
              </a:solidFill>
            </a:endParaRPr>
          </a:p>
        </p:txBody>
      </p:sp>
      <p:pic>
        <p:nvPicPr>
          <p:cNvPr id="5" name="Grafik 4" descr="Ein Bild, das Text, Logo, Emblem, Symbol enthält.">
            <a:extLst>
              <a:ext uri="{FF2B5EF4-FFF2-40B4-BE49-F238E27FC236}">
                <a16:creationId xmlns:a16="http://schemas.microsoft.com/office/drawing/2014/main" id="{A2D11827-241C-E1D2-C742-336D9D28AA2D}"/>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5202" b="94055" l="6639" r="94626">
                        <a14:foregroundMark x1="63593" y1="67357" x2="63593" y2="67357"/>
                        <a14:foregroundMark x1="59852" y1="59448" x2="59852" y2="59448"/>
                        <a14:foregroundMark x1="45416" y1="43206" x2="40832" y2="57378"/>
                        <a14:foregroundMark x1="40832" y1="57378" x2="54795" y2="65393"/>
                        <a14:foregroundMark x1="54795" y1="65393" x2="62065" y2="57590"/>
                        <a14:foregroundMark x1="62065" y1="57590" x2="61538" y2="54989"/>
                        <a14:foregroundMark x1="43203" y1="27282" x2="28082" y2="34130"/>
                        <a14:foregroundMark x1="28082" y1="34130" x2="24974" y2="61783"/>
                        <a14:foregroundMark x1="24974" y1="61783" x2="57587" y2="76168"/>
                        <a14:foregroundMark x1="57587" y1="76168" x2="91904" y2="67872"/>
                        <a14:foregroundMark x1="95061" y1="58195" x2="94626" y2="50743"/>
                        <a14:foregroundMark x1="94626" y1="50743" x2="82086" y2="24522"/>
                        <a14:foregroundMark x1="23973" y1="13907" x2="17439" y2="19268"/>
                        <a14:foregroundMark x1="17439" y1="19268" x2="11117" y2="32378"/>
                        <a14:foregroundMark x1="11117" y1="32378" x2="10537" y2="47665"/>
                        <a14:foregroundMark x1="10537" y1="47665" x2="19336" y2="69108"/>
                        <a14:foregroundMark x1="19336" y1="69108" x2="51633" y2="79140"/>
                        <a14:foregroundMark x1="51633" y1="79140" x2="78188" y2="61730"/>
                        <a14:foregroundMark x1="78188" y1="61730" x2="85458" y2="40605"/>
                        <a14:foregroundMark x1="85458" y1="40605" x2="68809" y2="21815"/>
                        <a14:foregroundMark x1="68809" y1="21815" x2="48209" y2="16985"/>
                        <a14:foregroundMark x1="48209" y1="16985" x2="29663" y2="21656"/>
                        <a14:foregroundMark x1="29663" y1="21656" x2="25342" y2="25902"/>
                        <a14:foregroundMark x1="12750" y1="26592" x2="4558" y2="43200"/>
                        <a14:foregroundMark x1="4949" y1="46341" x2="9484" y2="65499"/>
                        <a14:foregroundMark x1="9484" y1="65499" x2="15595" y2="76645"/>
                        <a14:foregroundMark x1="15595" y1="76645" x2="44731" y2="88482"/>
                        <a14:foregroundMark x1="44731" y1="88482" x2="54531" y2="87951"/>
                        <a14:foregroundMark x1="54531" y1="87951" x2="78451" y2="73142"/>
                        <a14:foregroundMark x1="78451" y1="73142" x2="85564" y2="51433"/>
                        <a14:foregroundMark x1="85564" y1="51433" x2="84879" y2="29883"/>
                        <a14:foregroundMark x1="84879" y1="29883" x2="83456" y2="25902"/>
                        <a14:foregroundMark x1="21075" y1="82590" x2="35142" y2="91932"/>
                        <a14:foregroundMark x1="35142" y1="91932" x2="44626" y2="91985"/>
                        <a14:foregroundMark x1="44626" y1="91985" x2="66649" y2="88747"/>
                        <a14:foregroundMark x1="66649" y1="88747" x2="85564" y2="76327"/>
                        <a14:foregroundMark x1="85564" y1="76327" x2="89094" y2="71125"/>
                        <a14:foregroundMark x1="54900" y1="94214" x2="47418" y2="92675"/>
                        <a14:foregroundMark x1="5479" y1="54989" x2="6639" y2="45170"/>
                        <a14:foregroundMark x1="6639" y1="45170" x2="25184" y2="18896"/>
                        <a14:foregroundMark x1="36038" y1="9820" x2="58535" y2="7590"/>
                        <a14:foregroundMark x1="58535" y1="7590" x2="68493" y2="9130"/>
                        <a14:foregroundMark x1="68493" y1="9130" x2="68704" y2="9448"/>
                        <a14:foregroundMark x1="55427" y1="5202" x2="55427" y2="5202"/>
                        <a14:foregroundMark x1="54900" y1="5361" x2="52371" y2="5361"/>
                        <a14:foregroundMark x1="52371" y1="5361" x2="52371" y2="5361"/>
                        <a14:foregroundMark x1="52371" y1="5361" x2="52371" y2="5361"/>
                        <a14:foregroundMark x1="52371" y1="5361" x2="52371" y2="5361"/>
                        <a14:backgroundMark x1="4584" y1="43206" x2="3952" y2="46125"/>
                        <a14:backgroundMark x1="95890" y1="58439" x2="92308" y2="70435"/>
                        <a14:backgroundMark x1="95680" y1="59979" x2="95205" y2="64915"/>
                        <a14:backgroundMark x1="95205" y1="65605" x2="96575" y2="67357"/>
                        <a14:backgroundMark x1="96207" y1="62739" x2="93678" y2="69586"/>
                      </a14:backgroundRemoval>
                    </a14:imgEffect>
                  </a14:imgLayer>
                </a14:imgProps>
              </a:ext>
              <a:ext uri="{28A0092B-C50C-407E-A947-70E740481C1C}">
                <a14:useLocalDpi xmlns:a14="http://schemas.microsoft.com/office/drawing/2010/main" val="0"/>
              </a:ext>
            </a:extLst>
          </a:blip>
          <a:stretch>
            <a:fillRect/>
          </a:stretch>
        </p:blipFill>
        <p:spPr>
          <a:xfrm>
            <a:off x="108155" y="0"/>
            <a:ext cx="609479" cy="604984"/>
          </a:xfrm>
          <a:prstGeom prst="rect">
            <a:avLst/>
          </a:prstGeom>
        </p:spPr>
      </p:pic>
      <p:sp>
        <p:nvSpPr>
          <p:cNvPr id="10" name="Textfeld 9">
            <a:extLst>
              <a:ext uri="{FF2B5EF4-FFF2-40B4-BE49-F238E27FC236}">
                <a16:creationId xmlns:a16="http://schemas.microsoft.com/office/drawing/2014/main" id="{6F30DBCE-3A69-6AB3-A07D-D5E36EDEF34F}"/>
              </a:ext>
            </a:extLst>
          </p:cNvPr>
          <p:cNvSpPr txBox="1"/>
          <p:nvPr/>
        </p:nvSpPr>
        <p:spPr>
          <a:xfrm>
            <a:off x="693968" y="860567"/>
            <a:ext cx="10805651" cy="1010533"/>
          </a:xfrm>
          <a:prstGeom prst="rect">
            <a:avLst/>
          </a:prstGeom>
          <a:noFill/>
        </p:spPr>
        <p:txBody>
          <a:bodyPr wrap="square" rtlCol="0">
            <a:spAutoFit/>
          </a:bodyPr>
          <a:lstStyle/>
          <a:p>
            <a:pPr marL="110160">
              <a:spcBef>
                <a:spcPts val="1417"/>
              </a:spcBef>
              <a:buClr>
                <a:srgbClr val="000000"/>
              </a:buClr>
              <a:buSzPct val="45000"/>
            </a:pPr>
            <a:r>
              <a:rPr lang="de-DE" sz="2400" b="1" u="sng" spc="-1" dirty="0"/>
              <a:t>7. Bericht der Schatzmeisterin</a:t>
            </a:r>
          </a:p>
          <a:p>
            <a:pPr marL="110160">
              <a:spcBef>
                <a:spcPts val="1417"/>
              </a:spcBef>
              <a:buClr>
                <a:srgbClr val="000000"/>
              </a:buClr>
              <a:buSzPct val="45000"/>
            </a:pPr>
            <a:endParaRPr lang="de-DE" sz="2400" b="1" u="sng" spc="-1" dirty="0"/>
          </a:p>
        </p:txBody>
      </p:sp>
      <p:sp>
        <p:nvSpPr>
          <p:cNvPr id="8" name="CustomShape 3">
            <a:extLst>
              <a:ext uri="{FF2B5EF4-FFF2-40B4-BE49-F238E27FC236}">
                <a16:creationId xmlns:a16="http://schemas.microsoft.com/office/drawing/2014/main" id="{8B1C2866-84C9-A200-5845-76E88077CF0F}"/>
              </a:ext>
            </a:extLst>
          </p:cNvPr>
          <p:cNvSpPr>
            <a:spLocks noGrp="1"/>
          </p:cNvSpPr>
          <p:nvPr>
            <p:ph type="subTitle"/>
          </p:nvPr>
        </p:nvSpPr>
        <p:spPr>
          <a:xfrm>
            <a:off x="609600" y="2926079"/>
            <a:ext cx="11090275" cy="3803333"/>
          </a:xfrm>
          <a:prstGeom prst="rect">
            <a:avLst/>
          </a:prstGeom>
          <a:noFill/>
          <a:ln>
            <a:noFill/>
          </a:ln>
        </p:spPr>
        <p:style>
          <a:lnRef idx="0">
            <a:scrgbClr r="0" g="0" b="0"/>
          </a:lnRef>
          <a:fillRef idx="0">
            <a:scrgbClr r="0" g="0" b="0"/>
          </a:fillRef>
          <a:effectRef idx="0">
            <a:scrgbClr r="0" g="0" b="0"/>
          </a:effectRef>
          <a:fontRef idx="minor"/>
        </p:style>
        <p:txBody>
          <a:bodyPr lIns="0" tIns="0" rIns="0" bIns="0">
            <a:noAutofit/>
          </a:bodyPr>
          <a:lstStyle/>
          <a:p>
            <a:r>
              <a:rPr lang="de-DE" sz="1800" u="sng" dirty="0">
                <a:effectLst/>
                <a:latin typeface="Times New Roman" panose="02020603050405020304" pitchFamily="18" charset="0"/>
                <a:ea typeface="Times New Roman" panose="02020603050405020304" pitchFamily="18" charset="0"/>
              </a:rPr>
              <a:t>Einnahmen</a:t>
            </a:r>
            <a:endParaRPr lang="de-DE" sz="1800" dirty="0">
              <a:effectLst/>
              <a:latin typeface="Times New Roman" panose="02020603050405020304" pitchFamily="18" charset="0"/>
              <a:ea typeface="Times New Roman" panose="02020603050405020304" pitchFamily="18" charset="0"/>
            </a:endParaRPr>
          </a:p>
          <a:p>
            <a:r>
              <a:rPr lang="de-DE" sz="1800" dirty="0">
                <a:effectLst/>
                <a:latin typeface="Times New Roman" panose="02020603050405020304" pitchFamily="18" charset="0"/>
                <a:ea typeface="Times New Roman" panose="02020603050405020304" pitchFamily="18" charset="0"/>
              </a:rPr>
              <a:t> </a:t>
            </a:r>
          </a:p>
          <a:p>
            <a:r>
              <a:rPr lang="de-DE" sz="1800" dirty="0">
                <a:effectLst/>
                <a:latin typeface="Times New Roman" panose="02020603050405020304" pitchFamily="18" charset="0"/>
                <a:ea typeface="Times New Roman" panose="02020603050405020304" pitchFamily="18" charset="0"/>
              </a:rPr>
              <a:t>Beiträge/Aufnahmegebühr                        7.527,50  €</a:t>
            </a:r>
          </a:p>
          <a:p>
            <a:r>
              <a:rPr lang="de-DE" sz="1800" dirty="0">
                <a:effectLst/>
                <a:latin typeface="Times New Roman" panose="02020603050405020304" pitchFamily="18" charset="0"/>
                <a:ea typeface="Times New Roman" panose="02020603050405020304" pitchFamily="18" charset="0"/>
              </a:rPr>
              <a:t>Spenden                                                   11.185,00  €</a:t>
            </a:r>
          </a:p>
          <a:p>
            <a:r>
              <a:rPr lang="de-DE" sz="1800" dirty="0">
                <a:effectLst/>
                <a:latin typeface="Times New Roman" panose="02020603050405020304" pitchFamily="18" charset="0"/>
                <a:ea typeface="Times New Roman" panose="02020603050405020304" pitchFamily="18" charset="0"/>
              </a:rPr>
              <a:t>Zinsen                                                               0,00  €</a:t>
            </a:r>
          </a:p>
          <a:p>
            <a:r>
              <a:rPr lang="de-DE" sz="1800" dirty="0">
                <a:effectLst/>
                <a:latin typeface="Times New Roman" panose="02020603050405020304" pitchFamily="18" charset="0"/>
                <a:ea typeface="Times New Roman" panose="02020603050405020304" pitchFamily="18" charset="0"/>
              </a:rPr>
              <a:t>Sonstige Einnahmen                                  </a:t>
            </a:r>
            <a:r>
              <a:rPr lang="de-DE" sz="1800" u="sng" dirty="0">
                <a:effectLst/>
                <a:latin typeface="Times New Roman" panose="02020603050405020304" pitchFamily="18" charset="0"/>
                <a:ea typeface="Times New Roman" panose="02020603050405020304" pitchFamily="18" charset="0"/>
              </a:rPr>
              <a:t>   420,00  €</a:t>
            </a:r>
            <a:endParaRPr lang="de-DE" sz="1800" dirty="0">
              <a:effectLst/>
              <a:latin typeface="Times New Roman" panose="02020603050405020304" pitchFamily="18" charset="0"/>
              <a:ea typeface="Times New Roman" panose="02020603050405020304" pitchFamily="18" charset="0"/>
            </a:endParaRPr>
          </a:p>
          <a:p>
            <a:r>
              <a:rPr lang="de-DE" sz="1800" dirty="0">
                <a:effectLst/>
                <a:latin typeface="Times New Roman" panose="02020603050405020304" pitchFamily="18" charset="0"/>
                <a:ea typeface="Times New Roman" panose="02020603050405020304" pitchFamily="18" charset="0"/>
              </a:rPr>
              <a:t>                                                                 19.132,50  €</a:t>
            </a:r>
          </a:p>
          <a:p>
            <a:r>
              <a:rPr lang="de-DE" sz="1800" dirty="0">
                <a:effectLst/>
                <a:latin typeface="Times New Roman" panose="02020603050405020304" pitchFamily="18" charset="0"/>
                <a:ea typeface="Times New Roman" panose="02020603050405020304" pitchFamily="18" charset="0"/>
              </a:rPr>
              <a:t>                                                                 =========</a:t>
            </a:r>
          </a:p>
          <a:p>
            <a:endParaRPr lang="de-DE" sz="1800" dirty="0">
              <a:effectLst/>
              <a:latin typeface="Times New Roman" panose="02020603050405020304" pitchFamily="18" charset="0"/>
              <a:ea typeface="Times New Roman" panose="02020603050405020304" pitchFamily="18" charset="0"/>
            </a:endParaRPr>
          </a:p>
          <a:p>
            <a:r>
              <a:rPr lang="de-DE" sz="1800" dirty="0">
                <a:effectLst/>
                <a:latin typeface="Times New Roman" panose="02020603050405020304" pitchFamily="18" charset="0"/>
                <a:ea typeface="Times New Roman" panose="02020603050405020304" pitchFamily="18" charset="0"/>
              </a:rPr>
              <a:t>Anfangsbestand per 01.01.2024                4.861,26  €</a:t>
            </a:r>
          </a:p>
          <a:p>
            <a:r>
              <a:rPr lang="de-DE" sz="1800" dirty="0">
                <a:effectLst/>
                <a:latin typeface="Times New Roman" panose="02020603050405020304" pitchFamily="18" charset="0"/>
                <a:ea typeface="Times New Roman" panose="02020603050405020304" pitchFamily="18" charset="0"/>
              </a:rPr>
              <a:t>Einnahmen 2024                                      19.132,50  €</a:t>
            </a:r>
          </a:p>
          <a:p>
            <a:r>
              <a:rPr lang="de-DE" sz="1800" dirty="0">
                <a:effectLst/>
                <a:latin typeface="Times New Roman" panose="02020603050405020304" pitchFamily="18" charset="0"/>
                <a:ea typeface="Times New Roman" panose="02020603050405020304" pitchFamily="18" charset="0"/>
              </a:rPr>
              <a:t>Ausgaben 2024                                        </a:t>
            </a:r>
            <a:r>
              <a:rPr lang="de-DE" sz="1800" u="sng" dirty="0">
                <a:effectLst/>
                <a:latin typeface="Times New Roman" panose="02020603050405020304" pitchFamily="18" charset="0"/>
                <a:ea typeface="Times New Roman" panose="02020603050405020304" pitchFamily="18" charset="0"/>
              </a:rPr>
              <a:t>14.829,47  €</a:t>
            </a:r>
            <a:endParaRPr lang="de-DE" sz="1800" dirty="0">
              <a:effectLst/>
              <a:latin typeface="Times New Roman" panose="02020603050405020304" pitchFamily="18" charset="0"/>
              <a:ea typeface="Times New Roman" panose="02020603050405020304" pitchFamily="18" charset="0"/>
            </a:endParaRPr>
          </a:p>
          <a:p>
            <a:r>
              <a:rPr lang="de-DE" sz="1800" dirty="0">
                <a:effectLst/>
                <a:latin typeface="Times New Roman" panose="02020603050405020304" pitchFamily="18" charset="0"/>
                <a:ea typeface="Times New Roman" panose="02020603050405020304" pitchFamily="18" charset="0"/>
              </a:rPr>
              <a:t>                                                                   9.164,29  €</a:t>
            </a:r>
          </a:p>
          <a:p>
            <a:r>
              <a:rPr lang="de-DE" sz="1800" dirty="0">
                <a:effectLst/>
                <a:latin typeface="Times New Roman" panose="02020603050405020304" pitchFamily="18" charset="0"/>
                <a:ea typeface="Times New Roman" panose="02020603050405020304" pitchFamily="18" charset="0"/>
              </a:rPr>
              <a:t>                                                                   ========</a:t>
            </a:r>
          </a:p>
          <a:p>
            <a:pPr marL="110160">
              <a:spcBef>
                <a:spcPts val="1417"/>
              </a:spcBef>
              <a:buClr>
                <a:srgbClr val="000000"/>
              </a:buClr>
              <a:buSzPct val="45000"/>
            </a:pPr>
            <a:endParaRPr lang="de-DE" sz="2400" spc="-1" dirty="0"/>
          </a:p>
          <a:p>
            <a:pPr marL="110160">
              <a:spcBef>
                <a:spcPts val="1417"/>
              </a:spcBef>
              <a:buClr>
                <a:srgbClr val="000000"/>
              </a:buClr>
              <a:buSzPct val="45000"/>
            </a:pPr>
            <a:endParaRPr lang="de-DE" sz="2400" spc="-1" dirty="0"/>
          </a:p>
          <a:p>
            <a:pPr marL="110160">
              <a:spcBef>
                <a:spcPts val="1417"/>
              </a:spcBef>
              <a:buClr>
                <a:srgbClr val="000000"/>
              </a:buClr>
              <a:buSzPct val="45000"/>
            </a:pPr>
            <a:r>
              <a:rPr lang="de-DE" sz="2400" spc="-1" dirty="0"/>
              <a:t>    </a:t>
            </a:r>
          </a:p>
          <a:p>
            <a:pPr marL="110160">
              <a:lnSpc>
                <a:spcPct val="100000"/>
              </a:lnSpc>
              <a:spcBef>
                <a:spcPts val="1417"/>
              </a:spcBef>
              <a:buClr>
                <a:srgbClr val="000000"/>
              </a:buClr>
              <a:buSzPct val="45000"/>
            </a:pPr>
            <a:endParaRPr lang="de-DE" sz="2400" b="0" strike="noStrike" spc="-1" dirty="0">
              <a:latin typeface="Arial"/>
            </a:endParaRPr>
          </a:p>
          <a:p>
            <a:pPr>
              <a:lnSpc>
                <a:spcPct val="100000"/>
              </a:lnSpc>
              <a:spcBef>
                <a:spcPts val="1417"/>
              </a:spcBef>
            </a:pPr>
            <a:endParaRPr lang="de-DE" sz="2800" b="0" strike="noStrike" spc="-1" dirty="0">
              <a:latin typeface="Arial"/>
            </a:endParaRPr>
          </a:p>
        </p:txBody>
      </p:sp>
      <p:sp>
        <p:nvSpPr>
          <p:cNvPr id="11" name="Textfeld 10">
            <a:extLst>
              <a:ext uri="{FF2B5EF4-FFF2-40B4-BE49-F238E27FC236}">
                <a16:creationId xmlns:a16="http://schemas.microsoft.com/office/drawing/2014/main" id="{E11EE630-2308-7471-F475-85DEA28E209D}"/>
              </a:ext>
            </a:extLst>
          </p:cNvPr>
          <p:cNvSpPr txBox="1"/>
          <p:nvPr/>
        </p:nvSpPr>
        <p:spPr>
          <a:xfrm>
            <a:off x="6079659" y="1519703"/>
            <a:ext cx="6113928" cy="4247317"/>
          </a:xfrm>
          <a:prstGeom prst="rect">
            <a:avLst/>
          </a:prstGeom>
          <a:noFill/>
        </p:spPr>
        <p:txBody>
          <a:bodyPr wrap="square">
            <a:spAutoFit/>
          </a:bodyPr>
          <a:lstStyle/>
          <a:p>
            <a:r>
              <a:rPr lang="de-DE" sz="1800" u="sng" dirty="0">
                <a:effectLst/>
                <a:latin typeface="Times New Roman" panose="02020603050405020304" pitchFamily="18" charset="0"/>
                <a:ea typeface="Times New Roman" panose="02020603050405020304" pitchFamily="18" charset="0"/>
              </a:rPr>
              <a:t>Ausgaben</a:t>
            </a:r>
            <a:endParaRPr lang="de-DE" sz="1600" dirty="0">
              <a:effectLst/>
              <a:latin typeface="Times New Roman" panose="02020603050405020304" pitchFamily="18" charset="0"/>
              <a:ea typeface="Times New Roman" panose="02020603050405020304" pitchFamily="18" charset="0"/>
            </a:endParaRPr>
          </a:p>
          <a:p>
            <a:r>
              <a:rPr lang="de-DE" sz="1800" dirty="0">
                <a:effectLst/>
                <a:latin typeface="Times New Roman" panose="02020603050405020304" pitchFamily="18" charset="0"/>
                <a:ea typeface="Times New Roman" panose="02020603050405020304" pitchFamily="18" charset="0"/>
              </a:rPr>
              <a:t> </a:t>
            </a:r>
            <a:endParaRPr lang="de-DE" sz="1600" dirty="0">
              <a:effectLst/>
              <a:latin typeface="Times New Roman" panose="02020603050405020304" pitchFamily="18" charset="0"/>
              <a:ea typeface="Times New Roman" panose="02020603050405020304" pitchFamily="18" charset="0"/>
            </a:endParaRPr>
          </a:p>
          <a:p>
            <a:r>
              <a:rPr lang="de-DE" sz="1800" dirty="0">
                <a:effectLst/>
                <a:latin typeface="Times New Roman" panose="02020603050405020304" pitchFamily="18" charset="0"/>
                <a:ea typeface="Times New Roman" panose="02020603050405020304" pitchFamily="18" charset="0"/>
              </a:rPr>
              <a:t>Verwaltungskosten                            243,60  €</a:t>
            </a:r>
            <a:endParaRPr lang="de-DE" sz="1600" dirty="0">
              <a:effectLst/>
              <a:latin typeface="Times New Roman" panose="02020603050405020304" pitchFamily="18" charset="0"/>
              <a:ea typeface="Times New Roman" panose="02020603050405020304" pitchFamily="18" charset="0"/>
            </a:endParaRPr>
          </a:p>
          <a:p>
            <a:r>
              <a:rPr lang="de-DE" sz="1800" dirty="0">
                <a:effectLst/>
                <a:latin typeface="Times New Roman" panose="02020603050405020304" pitchFamily="18" charset="0"/>
                <a:ea typeface="Times New Roman" panose="02020603050405020304" pitchFamily="18" charset="0"/>
              </a:rPr>
              <a:t>Fahrgelder                                         660,25  €</a:t>
            </a:r>
            <a:endParaRPr lang="de-DE" sz="1600" dirty="0">
              <a:effectLst/>
              <a:latin typeface="Times New Roman" panose="02020603050405020304" pitchFamily="18" charset="0"/>
              <a:ea typeface="Times New Roman" panose="02020603050405020304" pitchFamily="18" charset="0"/>
            </a:endParaRPr>
          </a:p>
          <a:p>
            <a:r>
              <a:rPr lang="de-DE" sz="1800" dirty="0">
                <a:effectLst/>
                <a:latin typeface="Times New Roman" panose="02020603050405020304" pitchFamily="18" charset="0"/>
                <a:ea typeface="Times New Roman" panose="02020603050405020304" pitchFamily="18" charset="0"/>
              </a:rPr>
              <a:t>Berufsgenossenschaft                         94,70  €</a:t>
            </a:r>
            <a:endParaRPr lang="de-DE" sz="1600" dirty="0">
              <a:effectLst/>
              <a:latin typeface="Times New Roman" panose="02020603050405020304" pitchFamily="18" charset="0"/>
              <a:ea typeface="Times New Roman" panose="02020603050405020304" pitchFamily="18" charset="0"/>
            </a:endParaRPr>
          </a:p>
          <a:p>
            <a:r>
              <a:rPr lang="de-DE" sz="1800" dirty="0">
                <a:effectLst/>
                <a:latin typeface="Times New Roman" panose="02020603050405020304" pitchFamily="18" charset="0"/>
                <a:ea typeface="Times New Roman" panose="02020603050405020304" pitchFamily="18" charset="0"/>
              </a:rPr>
              <a:t>Schießstand Falkenhagen                 800,00  €</a:t>
            </a:r>
            <a:endParaRPr lang="de-DE" sz="1600" dirty="0">
              <a:effectLst/>
              <a:latin typeface="Times New Roman" panose="02020603050405020304" pitchFamily="18" charset="0"/>
              <a:ea typeface="Times New Roman" panose="02020603050405020304" pitchFamily="18" charset="0"/>
            </a:endParaRPr>
          </a:p>
          <a:p>
            <a:r>
              <a:rPr lang="de-DE" sz="1800" dirty="0">
                <a:effectLst/>
                <a:latin typeface="Times New Roman" panose="02020603050405020304" pitchFamily="18" charset="0"/>
                <a:ea typeface="Times New Roman" panose="02020603050405020304" pitchFamily="18" charset="0"/>
              </a:rPr>
              <a:t>Jagdliches Schießen                       4.073,47  €</a:t>
            </a:r>
            <a:endParaRPr lang="de-DE" sz="1600" dirty="0">
              <a:effectLst/>
              <a:latin typeface="Times New Roman" panose="02020603050405020304" pitchFamily="18" charset="0"/>
              <a:ea typeface="Times New Roman" panose="02020603050405020304" pitchFamily="18" charset="0"/>
            </a:endParaRPr>
          </a:p>
          <a:p>
            <a:r>
              <a:rPr lang="de-DE" sz="1800" dirty="0">
                <a:effectLst/>
                <a:latin typeface="Times New Roman" panose="02020603050405020304" pitchFamily="18" charset="0"/>
                <a:ea typeface="Times New Roman" panose="02020603050405020304" pitchFamily="18" charset="0"/>
              </a:rPr>
              <a:t>Versammlungen                             1.884,18  €</a:t>
            </a:r>
            <a:endParaRPr lang="de-DE" sz="1600" dirty="0">
              <a:effectLst/>
              <a:latin typeface="Times New Roman" panose="02020603050405020304" pitchFamily="18" charset="0"/>
              <a:ea typeface="Times New Roman" panose="02020603050405020304" pitchFamily="18" charset="0"/>
            </a:endParaRPr>
          </a:p>
          <a:p>
            <a:r>
              <a:rPr lang="de-DE" sz="1800" dirty="0">
                <a:effectLst/>
                <a:latin typeface="Times New Roman" panose="02020603050405020304" pitchFamily="18" charset="0"/>
                <a:ea typeface="Times New Roman" panose="02020603050405020304" pitchFamily="18" charset="0"/>
              </a:rPr>
              <a:t>Hundewesen                                     100,00  €</a:t>
            </a:r>
            <a:endParaRPr lang="de-DE" sz="1600" dirty="0">
              <a:effectLst/>
              <a:latin typeface="Times New Roman" panose="02020603050405020304" pitchFamily="18" charset="0"/>
              <a:ea typeface="Times New Roman" panose="02020603050405020304" pitchFamily="18" charset="0"/>
            </a:endParaRPr>
          </a:p>
          <a:p>
            <a:r>
              <a:rPr lang="de-DE" sz="1800" dirty="0">
                <a:effectLst/>
                <a:latin typeface="Times New Roman" panose="02020603050405020304" pitchFamily="18" charset="0"/>
                <a:ea typeface="Times New Roman" panose="02020603050405020304" pitchFamily="18" charset="0"/>
              </a:rPr>
              <a:t>Unterstützung Jägerschaften             225,00  €</a:t>
            </a:r>
            <a:endParaRPr lang="de-DE" sz="1600" dirty="0">
              <a:effectLst/>
              <a:latin typeface="Times New Roman" panose="02020603050405020304" pitchFamily="18" charset="0"/>
              <a:ea typeface="Times New Roman" panose="02020603050405020304" pitchFamily="18" charset="0"/>
            </a:endParaRPr>
          </a:p>
          <a:p>
            <a:r>
              <a:rPr lang="de-DE" sz="1800" dirty="0">
                <a:effectLst/>
                <a:latin typeface="Times New Roman" panose="02020603050405020304" pitchFamily="18" charset="0"/>
                <a:ea typeface="Times New Roman" panose="02020603050405020304" pitchFamily="18" charset="0"/>
              </a:rPr>
              <a:t>Schulungen/Brauchtum/</a:t>
            </a:r>
            <a:r>
              <a:rPr lang="de-DE" sz="1800" dirty="0" err="1">
                <a:effectLst/>
                <a:latin typeface="Times New Roman" panose="02020603050405020304" pitchFamily="18" charset="0"/>
                <a:ea typeface="Times New Roman" panose="02020603050405020304" pitchFamily="18" charset="0"/>
              </a:rPr>
              <a:t>Jubi</a:t>
            </a:r>
            <a:r>
              <a:rPr lang="de-DE" sz="1800" dirty="0">
                <a:effectLst/>
                <a:latin typeface="Times New Roman" panose="02020603050405020304" pitchFamily="18" charset="0"/>
                <a:ea typeface="Times New Roman" panose="02020603050405020304" pitchFamily="18" charset="0"/>
              </a:rPr>
              <a:t>-Fest  6.464,20  €</a:t>
            </a:r>
            <a:endParaRPr lang="de-DE" sz="1600" dirty="0">
              <a:effectLst/>
              <a:latin typeface="Times New Roman" panose="02020603050405020304" pitchFamily="18" charset="0"/>
              <a:ea typeface="Times New Roman" panose="02020603050405020304" pitchFamily="18" charset="0"/>
            </a:endParaRPr>
          </a:p>
          <a:p>
            <a:r>
              <a:rPr lang="de-DE" sz="1800" dirty="0">
                <a:effectLst/>
                <a:latin typeface="Times New Roman" panose="02020603050405020304" pitchFamily="18" charset="0"/>
                <a:ea typeface="Times New Roman" panose="02020603050405020304" pitchFamily="18" charset="0"/>
              </a:rPr>
              <a:t>Ehrungen                                           264,07  €</a:t>
            </a:r>
            <a:endParaRPr lang="de-DE" sz="1600" dirty="0">
              <a:effectLst/>
              <a:latin typeface="Times New Roman" panose="02020603050405020304" pitchFamily="18" charset="0"/>
              <a:ea typeface="Times New Roman" panose="02020603050405020304" pitchFamily="18" charset="0"/>
            </a:endParaRPr>
          </a:p>
          <a:p>
            <a:r>
              <a:rPr lang="de-DE" sz="1800" dirty="0">
                <a:effectLst/>
                <a:latin typeface="Times New Roman" panose="02020603050405020304" pitchFamily="18" charset="0"/>
                <a:ea typeface="Times New Roman" panose="02020603050405020304" pitchFamily="18" charset="0"/>
              </a:rPr>
              <a:t>Sonstiges                                        </a:t>
            </a:r>
            <a:r>
              <a:rPr lang="de-DE" sz="1800" u="sng" dirty="0">
                <a:effectLst/>
                <a:latin typeface="Times New Roman" panose="02020603050405020304" pitchFamily="18" charset="0"/>
                <a:ea typeface="Times New Roman" panose="02020603050405020304" pitchFamily="18" charset="0"/>
              </a:rPr>
              <a:t>      20,00  €</a:t>
            </a:r>
            <a:endParaRPr lang="de-DE" sz="1600" dirty="0">
              <a:effectLst/>
              <a:latin typeface="Times New Roman" panose="02020603050405020304" pitchFamily="18" charset="0"/>
              <a:ea typeface="Times New Roman" panose="02020603050405020304" pitchFamily="18" charset="0"/>
            </a:endParaRPr>
          </a:p>
          <a:p>
            <a:r>
              <a:rPr lang="de-DE" sz="1800" dirty="0">
                <a:effectLst/>
                <a:latin typeface="Times New Roman" panose="02020603050405020304" pitchFamily="18" charset="0"/>
                <a:ea typeface="Times New Roman" panose="02020603050405020304" pitchFamily="18" charset="0"/>
              </a:rPr>
              <a:t>                                                      14.829,47  €                                                                                                                                                                                                               </a:t>
            </a:r>
          </a:p>
          <a:p>
            <a:r>
              <a:rPr lang="de-DE" dirty="0">
                <a:latin typeface="Times New Roman" panose="02020603050405020304" pitchFamily="18" charset="0"/>
                <a:ea typeface="Times New Roman" panose="02020603050405020304" pitchFamily="18" charset="0"/>
              </a:rPr>
              <a:t>                                                      </a:t>
            </a:r>
            <a:r>
              <a:rPr lang="de-DE" sz="1800" dirty="0">
                <a:effectLst/>
                <a:latin typeface="Times New Roman" panose="02020603050405020304" pitchFamily="18" charset="0"/>
                <a:ea typeface="Times New Roman" panose="02020603050405020304" pitchFamily="18" charset="0"/>
              </a:rPr>
              <a:t>=========  </a:t>
            </a:r>
            <a:endParaRPr lang="de-DE"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713063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768FF1-3CC1-D002-726C-C73EDF08AE1C}"/>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E97B2D85-2EFA-6343-2E2F-A0582ABBFC2C}"/>
              </a:ext>
            </a:extLst>
          </p:cNvPr>
          <p:cNvSpPr/>
          <p:nvPr/>
        </p:nvSpPr>
        <p:spPr>
          <a:xfrm>
            <a:off x="0" y="0"/>
            <a:ext cx="12193588" cy="6858000"/>
          </a:xfrm>
          <a:prstGeom prst="rect">
            <a:avLst/>
          </a:prstGeom>
          <a:solidFill>
            <a:srgbClr val="EADC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Rechteck 5">
            <a:extLst>
              <a:ext uri="{FF2B5EF4-FFF2-40B4-BE49-F238E27FC236}">
                <a16:creationId xmlns:a16="http://schemas.microsoft.com/office/drawing/2014/main" id="{0BEDB954-1422-8A14-116D-6316EECA906C}"/>
              </a:ext>
            </a:extLst>
          </p:cNvPr>
          <p:cNvSpPr/>
          <p:nvPr/>
        </p:nvSpPr>
        <p:spPr>
          <a:xfrm>
            <a:off x="0" y="0"/>
            <a:ext cx="12193588" cy="604984"/>
          </a:xfrm>
          <a:prstGeom prst="rect">
            <a:avLst/>
          </a:prstGeom>
          <a:solidFill>
            <a:schemeClr val="accent6">
              <a:lumMod val="5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 1">
            <a:extLst>
              <a:ext uri="{FF2B5EF4-FFF2-40B4-BE49-F238E27FC236}">
                <a16:creationId xmlns:a16="http://schemas.microsoft.com/office/drawing/2014/main" id="{16EA41E5-0CC6-604D-D496-C005E2DDC96E}"/>
              </a:ext>
            </a:extLst>
          </p:cNvPr>
          <p:cNvSpPr>
            <a:spLocks noGrp="1"/>
          </p:cNvSpPr>
          <p:nvPr>
            <p:ph type="title"/>
          </p:nvPr>
        </p:nvSpPr>
        <p:spPr>
          <a:xfrm>
            <a:off x="89284" y="140260"/>
            <a:ext cx="11700386" cy="324464"/>
          </a:xfrm>
        </p:spPr>
        <p:txBody>
          <a:bodyPr/>
          <a:lstStyle/>
          <a:p>
            <a:pPr algn="ctr"/>
            <a:r>
              <a:rPr lang="de-DE" sz="2000" spc="-1" dirty="0">
                <a:solidFill>
                  <a:schemeClr val="bg1"/>
                </a:solidFill>
                <a:latin typeface="Calibri Light"/>
                <a:ea typeface="DejaVu Sans"/>
              </a:rPr>
              <a:t>J</a:t>
            </a:r>
            <a:r>
              <a:rPr lang="de-DE" sz="2000" b="1" strike="noStrike" spc="-1" dirty="0">
                <a:solidFill>
                  <a:schemeClr val="bg1"/>
                </a:solidFill>
                <a:latin typeface="Calibri Light"/>
                <a:ea typeface="DejaVu Sans"/>
              </a:rPr>
              <a:t>agdverband  Altkreis Seelow e.V. Mitgliederversammlung 15.03.2025</a:t>
            </a:r>
            <a:endParaRPr lang="de-DE" sz="2000" dirty="0">
              <a:solidFill>
                <a:schemeClr val="bg1"/>
              </a:solidFill>
            </a:endParaRPr>
          </a:p>
        </p:txBody>
      </p:sp>
      <p:sp>
        <p:nvSpPr>
          <p:cNvPr id="3" name="Untertitel 2">
            <a:extLst>
              <a:ext uri="{FF2B5EF4-FFF2-40B4-BE49-F238E27FC236}">
                <a16:creationId xmlns:a16="http://schemas.microsoft.com/office/drawing/2014/main" id="{938F5A1B-1C69-1AEF-3833-C6E55D91FE91}"/>
              </a:ext>
            </a:extLst>
          </p:cNvPr>
          <p:cNvSpPr>
            <a:spLocks noGrp="1"/>
          </p:cNvSpPr>
          <p:nvPr>
            <p:ph type="subTitle"/>
          </p:nvPr>
        </p:nvSpPr>
        <p:spPr>
          <a:xfrm>
            <a:off x="609479" y="1445342"/>
            <a:ext cx="11090907" cy="5284838"/>
          </a:xfrm>
        </p:spPr>
        <p:txBody>
          <a:bodyPr/>
          <a:lstStyle/>
          <a:p>
            <a:pPr marL="110160">
              <a:lnSpc>
                <a:spcPct val="100000"/>
              </a:lnSpc>
              <a:spcBef>
                <a:spcPts val="1417"/>
              </a:spcBef>
              <a:buClr>
                <a:srgbClr val="000000"/>
              </a:buClr>
              <a:buSzPct val="45000"/>
            </a:pPr>
            <a:r>
              <a:rPr lang="de-DE" sz="2400" spc="-1" dirty="0"/>
              <a:t>Gewählt wurden Frank Guderian und Björn Tornow</a:t>
            </a:r>
          </a:p>
          <a:p>
            <a:pPr marL="110160">
              <a:lnSpc>
                <a:spcPct val="100000"/>
              </a:lnSpc>
              <a:spcBef>
                <a:spcPts val="1417"/>
              </a:spcBef>
              <a:buClr>
                <a:srgbClr val="000000"/>
              </a:buClr>
              <a:buSzPct val="45000"/>
            </a:pPr>
            <a:endParaRPr lang="de-DE" sz="2400" b="0" strike="noStrike" spc="-1" dirty="0">
              <a:latin typeface="Arial"/>
            </a:endParaRPr>
          </a:p>
          <a:p>
            <a:pPr>
              <a:lnSpc>
                <a:spcPct val="100000"/>
              </a:lnSpc>
              <a:spcBef>
                <a:spcPts val="1417"/>
              </a:spcBef>
            </a:pPr>
            <a:endParaRPr lang="de-DE" sz="2800" b="0" strike="noStrike" spc="-1" dirty="0">
              <a:latin typeface="Arial"/>
            </a:endParaRPr>
          </a:p>
        </p:txBody>
      </p:sp>
      <p:pic>
        <p:nvPicPr>
          <p:cNvPr id="5" name="Grafik 4" descr="Ein Bild, das Text, Logo, Emblem, Symbol enthält.">
            <a:extLst>
              <a:ext uri="{FF2B5EF4-FFF2-40B4-BE49-F238E27FC236}">
                <a16:creationId xmlns:a16="http://schemas.microsoft.com/office/drawing/2014/main" id="{2F1ABA9F-05C8-46B1-196C-E8950C9F188E}"/>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5202" b="94055" l="6639" r="94626">
                        <a14:foregroundMark x1="63593" y1="67357" x2="63593" y2="67357"/>
                        <a14:foregroundMark x1="59852" y1="59448" x2="59852" y2="59448"/>
                        <a14:foregroundMark x1="45416" y1="43206" x2="40832" y2="57378"/>
                        <a14:foregroundMark x1="40832" y1="57378" x2="54795" y2="65393"/>
                        <a14:foregroundMark x1="54795" y1="65393" x2="62065" y2="57590"/>
                        <a14:foregroundMark x1="62065" y1="57590" x2="61538" y2="54989"/>
                        <a14:foregroundMark x1="43203" y1="27282" x2="28082" y2="34130"/>
                        <a14:foregroundMark x1="28082" y1="34130" x2="24974" y2="61783"/>
                        <a14:foregroundMark x1="24974" y1="61783" x2="57587" y2="76168"/>
                        <a14:foregroundMark x1="57587" y1="76168" x2="91904" y2="67872"/>
                        <a14:foregroundMark x1="95061" y1="58195" x2="94626" y2="50743"/>
                        <a14:foregroundMark x1="94626" y1="50743" x2="82086" y2="24522"/>
                        <a14:foregroundMark x1="23973" y1="13907" x2="17439" y2="19268"/>
                        <a14:foregroundMark x1="17439" y1="19268" x2="11117" y2="32378"/>
                        <a14:foregroundMark x1="11117" y1="32378" x2="10537" y2="47665"/>
                        <a14:foregroundMark x1="10537" y1="47665" x2="19336" y2="69108"/>
                        <a14:foregroundMark x1="19336" y1="69108" x2="51633" y2="79140"/>
                        <a14:foregroundMark x1="51633" y1="79140" x2="78188" y2="61730"/>
                        <a14:foregroundMark x1="78188" y1="61730" x2="85458" y2="40605"/>
                        <a14:foregroundMark x1="85458" y1="40605" x2="68809" y2="21815"/>
                        <a14:foregroundMark x1="68809" y1="21815" x2="48209" y2="16985"/>
                        <a14:foregroundMark x1="48209" y1="16985" x2="29663" y2="21656"/>
                        <a14:foregroundMark x1="29663" y1="21656" x2="25342" y2="25902"/>
                        <a14:foregroundMark x1="12750" y1="26592" x2="4558" y2="43200"/>
                        <a14:foregroundMark x1="4949" y1="46341" x2="9484" y2="65499"/>
                        <a14:foregroundMark x1="9484" y1="65499" x2="15595" y2="76645"/>
                        <a14:foregroundMark x1="15595" y1="76645" x2="44731" y2="88482"/>
                        <a14:foregroundMark x1="44731" y1="88482" x2="54531" y2="87951"/>
                        <a14:foregroundMark x1="54531" y1="87951" x2="78451" y2="73142"/>
                        <a14:foregroundMark x1="78451" y1="73142" x2="85564" y2="51433"/>
                        <a14:foregroundMark x1="85564" y1="51433" x2="84879" y2="29883"/>
                        <a14:foregroundMark x1="84879" y1="29883" x2="83456" y2="25902"/>
                        <a14:foregroundMark x1="21075" y1="82590" x2="35142" y2="91932"/>
                        <a14:foregroundMark x1="35142" y1="91932" x2="44626" y2="91985"/>
                        <a14:foregroundMark x1="44626" y1="91985" x2="66649" y2="88747"/>
                        <a14:foregroundMark x1="66649" y1="88747" x2="85564" y2="76327"/>
                        <a14:foregroundMark x1="85564" y1="76327" x2="89094" y2="71125"/>
                        <a14:foregroundMark x1="54900" y1="94214" x2="47418" y2="92675"/>
                        <a14:foregroundMark x1="5479" y1="54989" x2="6639" y2="45170"/>
                        <a14:foregroundMark x1="6639" y1="45170" x2="25184" y2="18896"/>
                        <a14:foregroundMark x1="36038" y1="9820" x2="58535" y2="7590"/>
                        <a14:foregroundMark x1="58535" y1="7590" x2="68493" y2="9130"/>
                        <a14:foregroundMark x1="68493" y1="9130" x2="68704" y2="9448"/>
                        <a14:foregroundMark x1="55427" y1="5202" x2="55427" y2="5202"/>
                        <a14:foregroundMark x1="54900" y1="5361" x2="52371" y2="5361"/>
                        <a14:foregroundMark x1="52371" y1="5361" x2="52371" y2="5361"/>
                        <a14:foregroundMark x1="52371" y1="5361" x2="52371" y2="5361"/>
                        <a14:foregroundMark x1="52371" y1="5361" x2="52371" y2="5361"/>
                        <a14:backgroundMark x1="4584" y1="43206" x2="3952" y2="46125"/>
                        <a14:backgroundMark x1="95890" y1="58439" x2="92308" y2="70435"/>
                        <a14:backgroundMark x1="95680" y1="59979" x2="95205" y2="64915"/>
                        <a14:backgroundMark x1="95205" y1="65605" x2="96575" y2="67357"/>
                        <a14:backgroundMark x1="96207" y1="62739" x2="93678" y2="69586"/>
                      </a14:backgroundRemoval>
                    </a14:imgEffect>
                  </a14:imgLayer>
                </a14:imgProps>
              </a:ext>
              <a:ext uri="{28A0092B-C50C-407E-A947-70E740481C1C}">
                <a14:useLocalDpi xmlns:a14="http://schemas.microsoft.com/office/drawing/2010/main" val="0"/>
              </a:ext>
            </a:extLst>
          </a:blip>
          <a:stretch>
            <a:fillRect/>
          </a:stretch>
        </p:blipFill>
        <p:spPr>
          <a:xfrm>
            <a:off x="108155" y="0"/>
            <a:ext cx="609479" cy="604984"/>
          </a:xfrm>
          <a:prstGeom prst="rect">
            <a:avLst/>
          </a:prstGeom>
        </p:spPr>
      </p:pic>
      <p:sp>
        <p:nvSpPr>
          <p:cNvPr id="10" name="Textfeld 9">
            <a:extLst>
              <a:ext uri="{FF2B5EF4-FFF2-40B4-BE49-F238E27FC236}">
                <a16:creationId xmlns:a16="http://schemas.microsoft.com/office/drawing/2014/main" id="{40AAA960-A7BC-2BA9-B76E-FB365637317C}"/>
              </a:ext>
            </a:extLst>
          </p:cNvPr>
          <p:cNvSpPr txBox="1"/>
          <p:nvPr/>
        </p:nvSpPr>
        <p:spPr>
          <a:xfrm>
            <a:off x="693968" y="860567"/>
            <a:ext cx="10805651" cy="1010533"/>
          </a:xfrm>
          <a:prstGeom prst="rect">
            <a:avLst/>
          </a:prstGeom>
          <a:noFill/>
        </p:spPr>
        <p:txBody>
          <a:bodyPr wrap="square" rtlCol="0">
            <a:spAutoFit/>
          </a:bodyPr>
          <a:lstStyle/>
          <a:p>
            <a:pPr marL="110160">
              <a:spcBef>
                <a:spcPts val="1417"/>
              </a:spcBef>
              <a:buClr>
                <a:srgbClr val="000000"/>
              </a:buClr>
              <a:buSzPct val="45000"/>
            </a:pPr>
            <a:r>
              <a:rPr lang="de-DE" sz="2400" b="1" u="sng" spc="-1" dirty="0"/>
              <a:t>8. Bericht der Kassenprüfer</a:t>
            </a:r>
          </a:p>
          <a:p>
            <a:pPr marL="110160">
              <a:spcBef>
                <a:spcPts val="1417"/>
              </a:spcBef>
              <a:buClr>
                <a:srgbClr val="000000"/>
              </a:buClr>
              <a:buSzPct val="45000"/>
            </a:pPr>
            <a:endParaRPr lang="de-DE" sz="2400" b="1" u="sng" spc="-1" dirty="0"/>
          </a:p>
        </p:txBody>
      </p:sp>
    </p:spTree>
    <p:extLst>
      <p:ext uri="{BB962C8B-B14F-4D97-AF65-F5344CB8AC3E}">
        <p14:creationId xmlns:p14="http://schemas.microsoft.com/office/powerpoint/2010/main" val="4761671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58DC65-A48E-02C6-A738-4FE825A41E42}"/>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CE7882F7-3421-AA7B-E8C8-2C8DD98C35BB}"/>
              </a:ext>
            </a:extLst>
          </p:cNvPr>
          <p:cNvSpPr/>
          <p:nvPr/>
        </p:nvSpPr>
        <p:spPr>
          <a:xfrm>
            <a:off x="0" y="0"/>
            <a:ext cx="12193588" cy="6858000"/>
          </a:xfrm>
          <a:prstGeom prst="rect">
            <a:avLst/>
          </a:prstGeom>
          <a:solidFill>
            <a:srgbClr val="EADC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Rechteck 5">
            <a:extLst>
              <a:ext uri="{FF2B5EF4-FFF2-40B4-BE49-F238E27FC236}">
                <a16:creationId xmlns:a16="http://schemas.microsoft.com/office/drawing/2014/main" id="{22EA68AC-4485-7D6D-8D16-970FEE599C92}"/>
              </a:ext>
            </a:extLst>
          </p:cNvPr>
          <p:cNvSpPr/>
          <p:nvPr/>
        </p:nvSpPr>
        <p:spPr>
          <a:xfrm>
            <a:off x="0" y="0"/>
            <a:ext cx="12193588" cy="604984"/>
          </a:xfrm>
          <a:prstGeom prst="rect">
            <a:avLst/>
          </a:prstGeom>
          <a:solidFill>
            <a:schemeClr val="accent6">
              <a:lumMod val="5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 1">
            <a:extLst>
              <a:ext uri="{FF2B5EF4-FFF2-40B4-BE49-F238E27FC236}">
                <a16:creationId xmlns:a16="http://schemas.microsoft.com/office/drawing/2014/main" id="{24AF1940-6186-4230-EDD5-55057393F77C}"/>
              </a:ext>
            </a:extLst>
          </p:cNvPr>
          <p:cNvSpPr>
            <a:spLocks noGrp="1"/>
          </p:cNvSpPr>
          <p:nvPr>
            <p:ph type="title"/>
          </p:nvPr>
        </p:nvSpPr>
        <p:spPr>
          <a:xfrm>
            <a:off x="89284" y="140260"/>
            <a:ext cx="11700386" cy="324464"/>
          </a:xfrm>
        </p:spPr>
        <p:txBody>
          <a:bodyPr/>
          <a:lstStyle/>
          <a:p>
            <a:pPr algn="ctr"/>
            <a:r>
              <a:rPr lang="de-DE" sz="2000" spc="-1" dirty="0">
                <a:solidFill>
                  <a:schemeClr val="bg1"/>
                </a:solidFill>
                <a:latin typeface="Calibri Light"/>
                <a:ea typeface="DejaVu Sans"/>
              </a:rPr>
              <a:t>J</a:t>
            </a:r>
            <a:r>
              <a:rPr lang="de-DE" sz="2000" b="1" strike="noStrike" spc="-1" dirty="0">
                <a:solidFill>
                  <a:schemeClr val="bg1"/>
                </a:solidFill>
                <a:latin typeface="Calibri Light"/>
                <a:ea typeface="DejaVu Sans"/>
              </a:rPr>
              <a:t>agdverband  Altkreis Seelow e.V. Mitgliederversammlung 15.03.2025</a:t>
            </a:r>
            <a:endParaRPr lang="de-DE" sz="2000" dirty="0">
              <a:solidFill>
                <a:schemeClr val="bg1"/>
              </a:solidFill>
            </a:endParaRPr>
          </a:p>
        </p:txBody>
      </p:sp>
      <p:sp>
        <p:nvSpPr>
          <p:cNvPr id="3" name="Untertitel 2">
            <a:extLst>
              <a:ext uri="{FF2B5EF4-FFF2-40B4-BE49-F238E27FC236}">
                <a16:creationId xmlns:a16="http://schemas.microsoft.com/office/drawing/2014/main" id="{B7BFC0B9-9E3A-8E0D-A2E4-2046F9B12B9F}"/>
              </a:ext>
            </a:extLst>
          </p:cNvPr>
          <p:cNvSpPr>
            <a:spLocks noGrp="1"/>
          </p:cNvSpPr>
          <p:nvPr>
            <p:ph type="subTitle"/>
          </p:nvPr>
        </p:nvSpPr>
        <p:spPr>
          <a:xfrm>
            <a:off x="609479" y="1445342"/>
            <a:ext cx="11090907" cy="5284838"/>
          </a:xfrm>
        </p:spPr>
        <p:txBody>
          <a:bodyPr/>
          <a:lstStyle/>
          <a:p>
            <a:pPr marL="110160">
              <a:lnSpc>
                <a:spcPct val="100000"/>
              </a:lnSpc>
              <a:spcBef>
                <a:spcPts val="1417"/>
              </a:spcBef>
              <a:buClr>
                <a:srgbClr val="000000"/>
              </a:buClr>
              <a:buSzPct val="45000"/>
            </a:pPr>
            <a:r>
              <a:rPr lang="de-DE" sz="2400" spc="-1" dirty="0"/>
              <a:t>Beschluss</a:t>
            </a:r>
          </a:p>
          <a:p>
            <a:pPr marL="110160">
              <a:lnSpc>
                <a:spcPct val="100000"/>
              </a:lnSpc>
              <a:spcBef>
                <a:spcPts val="1417"/>
              </a:spcBef>
              <a:buClr>
                <a:srgbClr val="000000"/>
              </a:buClr>
              <a:buSzPct val="45000"/>
            </a:pPr>
            <a:endParaRPr lang="de-DE" sz="2400" b="0" strike="noStrike" spc="-1" dirty="0">
              <a:latin typeface="Arial"/>
            </a:endParaRPr>
          </a:p>
          <a:p>
            <a:pPr>
              <a:lnSpc>
                <a:spcPct val="100000"/>
              </a:lnSpc>
              <a:spcBef>
                <a:spcPts val="1417"/>
              </a:spcBef>
            </a:pPr>
            <a:endParaRPr lang="de-DE" sz="2800" b="0" strike="noStrike" spc="-1" dirty="0">
              <a:latin typeface="Arial"/>
            </a:endParaRPr>
          </a:p>
        </p:txBody>
      </p:sp>
      <p:pic>
        <p:nvPicPr>
          <p:cNvPr id="5" name="Grafik 4" descr="Ein Bild, das Text, Logo, Emblem, Symbol enthält.">
            <a:extLst>
              <a:ext uri="{FF2B5EF4-FFF2-40B4-BE49-F238E27FC236}">
                <a16:creationId xmlns:a16="http://schemas.microsoft.com/office/drawing/2014/main" id="{EB4F647D-4DFD-9FC7-FAF5-63EBE1A60A5C}"/>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5202" b="94055" l="6639" r="94626">
                        <a14:foregroundMark x1="63593" y1="67357" x2="63593" y2="67357"/>
                        <a14:foregroundMark x1="59852" y1="59448" x2="59852" y2="59448"/>
                        <a14:foregroundMark x1="45416" y1="43206" x2="40832" y2="57378"/>
                        <a14:foregroundMark x1="40832" y1="57378" x2="54795" y2="65393"/>
                        <a14:foregroundMark x1="54795" y1="65393" x2="62065" y2="57590"/>
                        <a14:foregroundMark x1="62065" y1="57590" x2="61538" y2="54989"/>
                        <a14:foregroundMark x1="43203" y1="27282" x2="28082" y2="34130"/>
                        <a14:foregroundMark x1="28082" y1="34130" x2="24974" y2="61783"/>
                        <a14:foregroundMark x1="24974" y1="61783" x2="57587" y2="76168"/>
                        <a14:foregroundMark x1="57587" y1="76168" x2="91904" y2="67872"/>
                        <a14:foregroundMark x1="95061" y1="58195" x2="94626" y2="50743"/>
                        <a14:foregroundMark x1="94626" y1="50743" x2="82086" y2="24522"/>
                        <a14:foregroundMark x1="23973" y1="13907" x2="17439" y2="19268"/>
                        <a14:foregroundMark x1="17439" y1="19268" x2="11117" y2="32378"/>
                        <a14:foregroundMark x1="11117" y1="32378" x2="10537" y2="47665"/>
                        <a14:foregroundMark x1="10537" y1="47665" x2="19336" y2="69108"/>
                        <a14:foregroundMark x1="19336" y1="69108" x2="51633" y2="79140"/>
                        <a14:foregroundMark x1="51633" y1="79140" x2="78188" y2="61730"/>
                        <a14:foregroundMark x1="78188" y1="61730" x2="85458" y2="40605"/>
                        <a14:foregroundMark x1="85458" y1="40605" x2="68809" y2="21815"/>
                        <a14:foregroundMark x1="68809" y1="21815" x2="48209" y2="16985"/>
                        <a14:foregroundMark x1="48209" y1="16985" x2="29663" y2="21656"/>
                        <a14:foregroundMark x1="29663" y1="21656" x2="25342" y2="25902"/>
                        <a14:foregroundMark x1="12750" y1="26592" x2="4558" y2="43200"/>
                        <a14:foregroundMark x1="4949" y1="46341" x2="9484" y2="65499"/>
                        <a14:foregroundMark x1="9484" y1="65499" x2="15595" y2="76645"/>
                        <a14:foregroundMark x1="15595" y1="76645" x2="44731" y2="88482"/>
                        <a14:foregroundMark x1="44731" y1="88482" x2="54531" y2="87951"/>
                        <a14:foregroundMark x1="54531" y1="87951" x2="78451" y2="73142"/>
                        <a14:foregroundMark x1="78451" y1="73142" x2="85564" y2="51433"/>
                        <a14:foregroundMark x1="85564" y1="51433" x2="84879" y2="29883"/>
                        <a14:foregroundMark x1="84879" y1="29883" x2="83456" y2="25902"/>
                        <a14:foregroundMark x1="21075" y1="82590" x2="35142" y2="91932"/>
                        <a14:foregroundMark x1="35142" y1="91932" x2="44626" y2="91985"/>
                        <a14:foregroundMark x1="44626" y1="91985" x2="66649" y2="88747"/>
                        <a14:foregroundMark x1="66649" y1="88747" x2="85564" y2="76327"/>
                        <a14:foregroundMark x1="85564" y1="76327" x2="89094" y2="71125"/>
                        <a14:foregroundMark x1="54900" y1="94214" x2="47418" y2="92675"/>
                        <a14:foregroundMark x1="5479" y1="54989" x2="6639" y2="45170"/>
                        <a14:foregroundMark x1="6639" y1="45170" x2="25184" y2="18896"/>
                        <a14:foregroundMark x1="36038" y1="9820" x2="58535" y2="7590"/>
                        <a14:foregroundMark x1="58535" y1="7590" x2="68493" y2="9130"/>
                        <a14:foregroundMark x1="68493" y1="9130" x2="68704" y2="9448"/>
                        <a14:foregroundMark x1="55427" y1="5202" x2="55427" y2="5202"/>
                        <a14:foregroundMark x1="54900" y1="5361" x2="52371" y2="5361"/>
                        <a14:foregroundMark x1="52371" y1="5361" x2="52371" y2="5361"/>
                        <a14:foregroundMark x1="52371" y1="5361" x2="52371" y2="5361"/>
                        <a14:foregroundMark x1="52371" y1="5361" x2="52371" y2="5361"/>
                        <a14:backgroundMark x1="4584" y1="43206" x2="3952" y2="46125"/>
                        <a14:backgroundMark x1="95890" y1="58439" x2="92308" y2="70435"/>
                        <a14:backgroundMark x1="95680" y1="59979" x2="95205" y2="64915"/>
                        <a14:backgroundMark x1="95205" y1="65605" x2="96575" y2="67357"/>
                        <a14:backgroundMark x1="96207" y1="62739" x2="93678" y2="69586"/>
                      </a14:backgroundRemoval>
                    </a14:imgEffect>
                  </a14:imgLayer>
                </a14:imgProps>
              </a:ext>
              <a:ext uri="{28A0092B-C50C-407E-A947-70E740481C1C}">
                <a14:useLocalDpi xmlns:a14="http://schemas.microsoft.com/office/drawing/2010/main" val="0"/>
              </a:ext>
            </a:extLst>
          </a:blip>
          <a:stretch>
            <a:fillRect/>
          </a:stretch>
        </p:blipFill>
        <p:spPr>
          <a:xfrm>
            <a:off x="108155" y="0"/>
            <a:ext cx="609479" cy="604984"/>
          </a:xfrm>
          <a:prstGeom prst="rect">
            <a:avLst/>
          </a:prstGeom>
        </p:spPr>
      </p:pic>
      <p:sp>
        <p:nvSpPr>
          <p:cNvPr id="10" name="Textfeld 9">
            <a:extLst>
              <a:ext uri="{FF2B5EF4-FFF2-40B4-BE49-F238E27FC236}">
                <a16:creationId xmlns:a16="http://schemas.microsoft.com/office/drawing/2014/main" id="{715085B0-83E3-AF93-C3D8-A23457280634}"/>
              </a:ext>
            </a:extLst>
          </p:cNvPr>
          <p:cNvSpPr txBox="1"/>
          <p:nvPr/>
        </p:nvSpPr>
        <p:spPr>
          <a:xfrm>
            <a:off x="693968" y="860567"/>
            <a:ext cx="10805651" cy="1010533"/>
          </a:xfrm>
          <a:prstGeom prst="rect">
            <a:avLst/>
          </a:prstGeom>
          <a:noFill/>
        </p:spPr>
        <p:txBody>
          <a:bodyPr wrap="square" rtlCol="0">
            <a:spAutoFit/>
          </a:bodyPr>
          <a:lstStyle/>
          <a:p>
            <a:pPr marL="110160">
              <a:spcBef>
                <a:spcPts val="1417"/>
              </a:spcBef>
              <a:buClr>
                <a:srgbClr val="000000"/>
              </a:buClr>
              <a:buSzPct val="45000"/>
            </a:pPr>
            <a:r>
              <a:rPr lang="de-DE" sz="2400" b="1" u="sng" spc="-1" dirty="0"/>
              <a:t>9. Entlastung des Vorstandes</a:t>
            </a:r>
          </a:p>
          <a:p>
            <a:pPr marL="110160">
              <a:spcBef>
                <a:spcPts val="1417"/>
              </a:spcBef>
              <a:buClr>
                <a:srgbClr val="000000"/>
              </a:buClr>
              <a:buSzPct val="45000"/>
            </a:pPr>
            <a:endParaRPr lang="de-DE" sz="2400" b="1" u="sng" spc="-1" dirty="0"/>
          </a:p>
        </p:txBody>
      </p:sp>
    </p:spTree>
    <p:extLst>
      <p:ext uri="{BB962C8B-B14F-4D97-AF65-F5344CB8AC3E}">
        <p14:creationId xmlns:p14="http://schemas.microsoft.com/office/powerpoint/2010/main" val="8707206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221E6-23FE-7E31-85C2-FE29DBB1CDE9}"/>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BF18C463-17D8-9601-CCEB-F49FF5B0D8B4}"/>
              </a:ext>
            </a:extLst>
          </p:cNvPr>
          <p:cNvSpPr/>
          <p:nvPr/>
        </p:nvSpPr>
        <p:spPr>
          <a:xfrm>
            <a:off x="0" y="0"/>
            <a:ext cx="12193588" cy="6858000"/>
          </a:xfrm>
          <a:prstGeom prst="rect">
            <a:avLst/>
          </a:prstGeom>
          <a:solidFill>
            <a:srgbClr val="EADC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Rechteck 5">
            <a:extLst>
              <a:ext uri="{FF2B5EF4-FFF2-40B4-BE49-F238E27FC236}">
                <a16:creationId xmlns:a16="http://schemas.microsoft.com/office/drawing/2014/main" id="{32AC9113-5717-E4D6-EBAC-3D5094218F98}"/>
              </a:ext>
            </a:extLst>
          </p:cNvPr>
          <p:cNvSpPr/>
          <p:nvPr/>
        </p:nvSpPr>
        <p:spPr>
          <a:xfrm>
            <a:off x="0" y="0"/>
            <a:ext cx="12193588" cy="604984"/>
          </a:xfrm>
          <a:prstGeom prst="rect">
            <a:avLst/>
          </a:prstGeom>
          <a:solidFill>
            <a:schemeClr val="accent6">
              <a:lumMod val="5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 1">
            <a:extLst>
              <a:ext uri="{FF2B5EF4-FFF2-40B4-BE49-F238E27FC236}">
                <a16:creationId xmlns:a16="http://schemas.microsoft.com/office/drawing/2014/main" id="{C1D4B4B9-26BF-78D3-FDF0-D2058B6D266E}"/>
              </a:ext>
            </a:extLst>
          </p:cNvPr>
          <p:cNvSpPr>
            <a:spLocks noGrp="1"/>
          </p:cNvSpPr>
          <p:nvPr>
            <p:ph type="title"/>
          </p:nvPr>
        </p:nvSpPr>
        <p:spPr>
          <a:xfrm>
            <a:off x="89284" y="140260"/>
            <a:ext cx="11700386" cy="324464"/>
          </a:xfrm>
        </p:spPr>
        <p:txBody>
          <a:bodyPr/>
          <a:lstStyle/>
          <a:p>
            <a:pPr algn="ctr"/>
            <a:r>
              <a:rPr lang="de-DE" sz="2000" spc="-1" dirty="0">
                <a:solidFill>
                  <a:schemeClr val="bg1"/>
                </a:solidFill>
                <a:latin typeface="Calibri Light"/>
                <a:ea typeface="DejaVu Sans"/>
              </a:rPr>
              <a:t>J</a:t>
            </a:r>
            <a:r>
              <a:rPr lang="de-DE" sz="2000" b="1" strike="noStrike" spc="-1" dirty="0">
                <a:solidFill>
                  <a:schemeClr val="bg1"/>
                </a:solidFill>
                <a:latin typeface="Calibri Light"/>
                <a:ea typeface="DejaVu Sans"/>
              </a:rPr>
              <a:t>agdverband  Altkreis Seelow e.V. Mitgliederversammlung 15.03.2025</a:t>
            </a:r>
            <a:endParaRPr lang="de-DE" sz="2000" dirty="0">
              <a:solidFill>
                <a:schemeClr val="bg1"/>
              </a:solidFill>
            </a:endParaRPr>
          </a:p>
        </p:txBody>
      </p:sp>
      <p:sp>
        <p:nvSpPr>
          <p:cNvPr id="3" name="Untertitel 2">
            <a:extLst>
              <a:ext uri="{FF2B5EF4-FFF2-40B4-BE49-F238E27FC236}">
                <a16:creationId xmlns:a16="http://schemas.microsoft.com/office/drawing/2014/main" id="{C9A47B49-CE87-2BE3-BA66-A92D0135DC47}"/>
              </a:ext>
            </a:extLst>
          </p:cNvPr>
          <p:cNvSpPr>
            <a:spLocks noGrp="1"/>
          </p:cNvSpPr>
          <p:nvPr>
            <p:ph type="subTitle"/>
          </p:nvPr>
        </p:nvSpPr>
        <p:spPr>
          <a:xfrm>
            <a:off x="609479" y="1445342"/>
            <a:ext cx="11090907" cy="5284838"/>
          </a:xfrm>
        </p:spPr>
        <p:txBody>
          <a:bodyPr/>
          <a:lstStyle/>
          <a:p>
            <a:pPr marL="110160">
              <a:lnSpc>
                <a:spcPct val="100000"/>
              </a:lnSpc>
              <a:spcBef>
                <a:spcPts val="1417"/>
              </a:spcBef>
              <a:buClr>
                <a:srgbClr val="000000"/>
              </a:buClr>
              <a:buSzPct val="45000"/>
            </a:pPr>
            <a:endParaRPr lang="de-DE" sz="2400" b="0" strike="noStrike" spc="-1" dirty="0">
              <a:latin typeface="Arial"/>
            </a:endParaRPr>
          </a:p>
          <a:p>
            <a:pPr>
              <a:lnSpc>
                <a:spcPct val="100000"/>
              </a:lnSpc>
              <a:spcBef>
                <a:spcPts val="1417"/>
              </a:spcBef>
            </a:pPr>
            <a:endParaRPr lang="de-DE" sz="2800" b="0" strike="noStrike" spc="-1" dirty="0">
              <a:latin typeface="Arial"/>
            </a:endParaRPr>
          </a:p>
        </p:txBody>
      </p:sp>
      <p:pic>
        <p:nvPicPr>
          <p:cNvPr id="5" name="Grafik 4" descr="Ein Bild, das Text, Logo, Emblem, Symbol enthält.">
            <a:extLst>
              <a:ext uri="{FF2B5EF4-FFF2-40B4-BE49-F238E27FC236}">
                <a16:creationId xmlns:a16="http://schemas.microsoft.com/office/drawing/2014/main" id="{A711ADF1-ADFB-EED4-21F4-F6E61204ADC7}"/>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5202" b="94055" l="6639" r="94626">
                        <a14:foregroundMark x1="63593" y1="67357" x2="63593" y2="67357"/>
                        <a14:foregroundMark x1="59852" y1="59448" x2="59852" y2="59448"/>
                        <a14:foregroundMark x1="45416" y1="43206" x2="40832" y2="57378"/>
                        <a14:foregroundMark x1="40832" y1="57378" x2="54795" y2="65393"/>
                        <a14:foregroundMark x1="54795" y1="65393" x2="62065" y2="57590"/>
                        <a14:foregroundMark x1="62065" y1="57590" x2="61538" y2="54989"/>
                        <a14:foregroundMark x1="43203" y1="27282" x2="28082" y2="34130"/>
                        <a14:foregroundMark x1="28082" y1="34130" x2="24974" y2="61783"/>
                        <a14:foregroundMark x1="24974" y1="61783" x2="57587" y2="76168"/>
                        <a14:foregroundMark x1="57587" y1="76168" x2="91904" y2="67872"/>
                        <a14:foregroundMark x1="95061" y1="58195" x2="94626" y2="50743"/>
                        <a14:foregroundMark x1="94626" y1="50743" x2="82086" y2="24522"/>
                        <a14:foregroundMark x1="23973" y1="13907" x2="17439" y2="19268"/>
                        <a14:foregroundMark x1="17439" y1="19268" x2="11117" y2="32378"/>
                        <a14:foregroundMark x1="11117" y1="32378" x2="10537" y2="47665"/>
                        <a14:foregroundMark x1="10537" y1="47665" x2="19336" y2="69108"/>
                        <a14:foregroundMark x1="19336" y1="69108" x2="51633" y2="79140"/>
                        <a14:foregroundMark x1="51633" y1="79140" x2="78188" y2="61730"/>
                        <a14:foregroundMark x1="78188" y1="61730" x2="85458" y2="40605"/>
                        <a14:foregroundMark x1="85458" y1="40605" x2="68809" y2="21815"/>
                        <a14:foregroundMark x1="68809" y1="21815" x2="48209" y2="16985"/>
                        <a14:foregroundMark x1="48209" y1="16985" x2="29663" y2="21656"/>
                        <a14:foregroundMark x1="29663" y1="21656" x2="25342" y2="25902"/>
                        <a14:foregroundMark x1="12750" y1="26592" x2="4558" y2="43200"/>
                        <a14:foregroundMark x1="4949" y1="46341" x2="9484" y2="65499"/>
                        <a14:foregroundMark x1="9484" y1="65499" x2="15595" y2="76645"/>
                        <a14:foregroundMark x1="15595" y1="76645" x2="44731" y2="88482"/>
                        <a14:foregroundMark x1="44731" y1="88482" x2="54531" y2="87951"/>
                        <a14:foregroundMark x1="54531" y1="87951" x2="78451" y2="73142"/>
                        <a14:foregroundMark x1="78451" y1="73142" x2="85564" y2="51433"/>
                        <a14:foregroundMark x1="85564" y1="51433" x2="84879" y2="29883"/>
                        <a14:foregroundMark x1="84879" y1="29883" x2="83456" y2="25902"/>
                        <a14:foregroundMark x1="21075" y1="82590" x2="35142" y2="91932"/>
                        <a14:foregroundMark x1="35142" y1="91932" x2="44626" y2="91985"/>
                        <a14:foregroundMark x1="44626" y1="91985" x2="66649" y2="88747"/>
                        <a14:foregroundMark x1="66649" y1="88747" x2="85564" y2="76327"/>
                        <a14:foregroundMark x1="85564" y1="76327" x2="89094" y2="71125"/>
                        <a14:foregroundMark x1="54900" y1="94214" x2="47418" y2="92675"/>
                        <a14:foregroundMark x1="5479" y1="54989" x2="6639" y2="45170"/>
                        <a14:foregroundMark x1="6639" y1="45170" x2="25184" y2="18896"/>
                        <a14:foregroundMark x1="36038" y1="9820" x2="58535" y2="7590"/>
                        <a14:foregroundMark x1="58535" y1="7590" x2="68493" y2="9130"/>
                        <a14:foregroundMark x1="68493" y1="9130" x2="68704" y2="9448"/>
                        <a14:foregroundMark x1="55427" y1="5202" x2="55427" y2="5202"/>
                        <a14:foregroundMark x1="54900" y1="5361" x2="52371" y2="5361"/>
                        <a14:foregroundMark x1="52371" y1="5361" x2="52371" y2="5361"/>
                        <a14:foregroundMark x1="52371" y1="5361" x2="52371" y2="5361"/>
                        <a14:foregroundMark x1="52371" y1="5361" x2="52371" y2="5361"/>
                        <a14:backgroundMark x1="4584" y1="43206" x2="3952" y2="46125"/>
                        <a14:backgroundMark x1="95890" y1="58439" x2="92308" y2="70435"/>
                        <a14:backgroundMark x1="95680" y1="59979" x2="95205" y2="64915"/>
                        <a14:backgroundMark x1="95205" y1="65605" x2="96575" y2="67357"/>
                        <a14:backgroundMark x1="96207" y1="62739" x2="93678" y2="69586"/>
                      </a14:backgroundRemoval>
                    </a14:imgEffect>
                  </a14:imgLayer>
                </a14:imgProps>
              </a:ext>
              <a:ext uri="{28A0092B-C50C-407E-A947-70E740481C1C}">
                <a14:useLocalDpi xmlns:a14="http://schemas.microsoft.com/office/drawing/2010/main" val="0"/>
              </a:ext>
            </a:extLst>
          </a:blip>
          <a:stretch>
            <a:fillRect/>
          </a:stretch>
        </p:blipFill>
        <p:spPr>
          <a:xfrm>
            <a:off x="108155" y="0"/>
            <a:ext cx="609479" cy="604984"/>
          </a:xfrm>
          <a:prstGeom prst="rect">
            <a:avLst/>
          </a:prstGeom>
        </p:spPr>
      </p:pic>
      <p:sp>
        <p:nvSpPr>
          <p:cNvPr id="10" name="Textfeld 9">
            <a:extLst>
              <a:ext uri="{FF2B5EF4-FFF2-40B4-BE49-F238E27FC236}">
                <a16:creationId xmlns:a16="http://schemas.microsoft.com/office/drawing/2014/main" id="{724CD43F-6EEB-67A1-9E04-40FAAD080033}"/>
              </a:ext>
            </a:extLst>
          </p:cNvPr>
          <p:cNvSpPr txBox="1"/>
          <p:nvPr/>
        </p:nvSpPr>
        <p:spPr>
          <a:xfrm>
            <a:off x="693968" y="860567"/>
            <a:ext cx="10805651" cy="461665"/>
          </a:xfrm>
          <a:prstGeom prst="rect">
            <a:avLst/>
          </a:prstGeom>
          <a:noFill/>
        </p:spPr>
        <p:txBody>
          <a:bodyPr wrap="square" rtlCol="0">
            <a:spAutoFit/>
          </a:bodyPr>
          <a:lstStyle/>
          <a:p>
            <a:pPr marL="110160">
              <a:spcBef>
                <a:spcPts val="1417"/>
              </a:spcBef>
              <a:buClr>
                <a:srgbClr val="000000"/>
              </a:buClr>
              <a:buSzPct val="45000"/>
            </a:pPr>
            <a:r>
              <a:rPr lang="de-DE" sz="2400" b="1" u="sng" spc="-1" dirty="0"/>
              <a:t>10. Haushaltsplan für 2025 mit Beschlussfassung</a:t>
            </a:r>
          </a:p>
        </p:txBody>
      </p:sp>
      <p:sp>
        <p:nvSpPr>
          <p:cNvPr id="4" name="Textfeld 3">
            <a:extLst>
              <a:ext uri="{FF2B5EF4-FFF2-40B4-BE49-F238E27FC236}">
                <a16:creationId xmlns:a16="http://schemas.microsoft.com/office/drawing/2014/main" id="{AE4798F8-22E9-5512-7B7C-9200AE4F0A36}"/>
              </a:ext>
            </a:extLst>
          </p:cNvPr>
          <p:cNvSpPr txBox="1"/>
          <p:nvPr/>
        </p:nvSpPr>
        <p:spPr>
          <a:xfrm>
            <a:off x="6372820" y="2268948"/>
            <a:ext cx="6113928" cy="4247317"/>
          </a:xfrm>
          <a:prstGeom prst="rect">
            <a:avLst/>
          </a:prstGeom>
          <a:noFill/>
        </p:spPr>
        <p:txBody>
          <a:bodyPr wrap="square">
            <a:spAutoFit/>
          </a:bodyPr>
          <a:lstStyle/>
          <a:p>
            <a:r>
              <a:rPr lang="de-DE" sz="1800" u="sng" dirty="0">
                <a:effectLst/>
                <a:latin typeface="Times New Roman" panose="02020603050405020304" pitchFamily="18" charset="0"/>
                <a:ea typeface="Times New Roman" panose="02020603050405020304" pitchFamily="18" charset="0"/>
              </a:rPr>
              <a:t>Ausgaben</a:t>
            </a:r>
            <a:endParaRPr lang="de-DE" sz="1600" dirty="0">
              <a:effectLst/>
              <a:latin typeface="Times New Roman" panose="02020603050405020304" pitchFamily="18" charset="0"/>
              <a:ea typeface="Times New Roman" panose="02020603050405020304" pitchFamily="18" charset="0"/>
            </a:endParaRPr>
          </a:p>
          <a:p>
            <a:r>
              <a:rPr lang="de-DE" sz="1800" dirty="0">
                <a:effectLst/>
                <a:latin typeface="Times New Roman" panose="02020603050405020304" pitchFamily="18" charset="0"/>
                <a:ea typeface="Times New Roman" panose="02020603050405020304" pitchFamily="18" charset="0"/>
              </a:rPr>
              <a:t> </a:t>
            </a:r>
            <a:endParaRPr lang="de-DE" sz="1600" dirty="0">
              <a:effectLst/>
              <a:latin typeface="Times New Roman" panose="02020603050405020304" pitchFamily="18" charset="0"/>
              <a:ea typeface="Times New Roman" panose="02020603050405020304" pitchFamily="18" charset="0"/>
            </a:endParaRPr>
          </a:p>
          <a:p>
            <a:r>
              <a:rPr lang="de-DE" sz="1800" dirty="0">
                <a:effectLst/>
                <a:latin typeface="Times New Roman" panose="02020603050405020304" pitchFamily="18" charset="0"/>
                <a:ea typeface="Times New Roman" panose="02020603050405020304" pitchFamily="18" charset="0"/>
              </a:rPr>
              <a:t>Verwaltungskosten                                      800,00  €</a:t>
            </a:r>
            <a:endParaRPr lang="de-DE" sz="1600" dirty="0">
              <a:effectLst/>
              <a:latin typeface="Times New Roman" panose="02020603050405020304" pitchFamily="18" charset="0"/>
              <a:ea typeface="Times New Roman" panose="02020603050405020304" pitchFamily="18" charset="0"/>
            </a:endParaRPr>
          </a:p>
          <a:p>
            <a:r>
              <a:rPr lang="de-DE" sz="1800" dirty="0">
                <a:effectLst/>
                <a:latin typeface="Times New Roman" panose="02020603050405020304" pitchFamily="18" charset="0"/>
                <a:ea typeface="Times New Roman" panose="02020603050405020304" pitchFamily="18" charset="0"/>
              </a:rPr>
              <a:t>Fahrgelder                                                1.000,00  €</a:t>
            </a:r>
            <a:endParaRPr lang="de-DE" sz="1600" dirty="0">
              <a:effectLst/>
              <a:latin typeface="Times New Roman" panose="02020603050405020304" pitchFamily="18" charset="0"/>
              <a:ea typeface="Times New Roman" panose="02020603050405020304" pitchFamily="18" charset="0"/>
            </a:endParaRPr>
          </a:p>
          <a:p>
            <a:r>
              <a:rPr lang="de-DE" sz="1800" dirty="0">
                <a:effectLst/>
                <a:latin typeface="Times New Roman" panose="02020603050405020304" pitchFamily="18" charset="0"/>
                <a:ea typeface="Times New Roman" panose="02020603050405020304" pitchFamily="18" charset="0"/>
              </a:rPr>
              <a:t>Berufsgenossenschaft                                   100,00 €  </a:t>
            </a:r>
            <a:endParaRPr lang="de-DE" dirty="0">
              <a:latin typeface="Times New Roman" panose="02020603050405020304" pitchFamily="18" charset="0"/>
              <a:ea typeface="Times New Roman" panose="02020603050405020304" pitchFamily="18" charset="0"/>
            </a:endParaRPr>
          </a:p>
          <a:p>
            <a:r>
              <a:rPr lang="de-DE" sz="1800" dirty="0">
                <a:effectLst/>
                <a:latin typeface="Times New Roman" panose="02020603050405020304" pitchFamily="18" charset="0"/>
                <a:ea typeface="Times New Roman" panose="02020603050405020304" pitchFamily="18" charset="0"/>
              </a:rPr>
              <a:t>Schießstand Falkenhagen                            800,00  €</a:t>
            </a:r>
            <a:endParaRPr lang="de-DE" sz="1600" dirty="0">
              <a:effectLst/>
              <a:latin typeface="Times New Roman" panose="02020603050405020304" pitchFamily="18" charset="0"/>
              <a:ea typeface="Times New Roman" panose="02020603050405020304" pitchFamily="18" charset="0"/>
            </a:endParaRPr>
          </a:p>
          <a:p>
            <a:r>
              <a:rPr lang="de-DE" sz="1800" dirty="0">
                <a:effectLst/>
                <a:latin typeface="Times New Roman" panose="02020603050405020304" pitchFamily="18" charset="0"/>
                <a:ea typeface="Times New Roman" panose="02020603050405020304" pitchFamily="18" charset="0"/>
              </a:rPr>
              <a:t>Jagdliches Schießen                                  2.500,00  €</a:t>
            </a:r>
            <a:endParaRPr lang="de-DE" sz="1600" dirty="0">
              <a:effectLst/>
              <a:latin typeface="Times New Roman" panose="02020603050405020304" pitchFamily="18" charset="0"/>
              <a:ea typeface="Times New Roman" panose="02020603050405020304" pitchFamily="18" charset="0"/>
            </a:endParaRPr>
          </a:p>
          <a:p>
            <a:r>
              <a:rPr lang="de-DE" sz="1800" dirty="0">
                <a:effectLst/>
                <a:latin typeface="Times New Roman" panose="02020603050405020304" pitchFamily="18" charset="0"/>
                <a:ea typeface="Times New Roman" panose="02020603050405020304" pitchFamily="18" charset="0"/>
              </a:rPr>
              <a:t>Versammlungen                                        1.300,00  €</a:t>
            </a:r>
            <a:endParaRPr lang="de-DE" sz="1600" dirty="0">
              <a:effectLst/>
              <a:latin typeface="Times New Roman" panose="02020603050405020304" pitchFamily="18" charset="0"/>
              <a:ea typeface="Times New Roman" panose="02020603050405020304" pitchFamily="18" charset="0"/>
            </a:endParaRPr>
          </a:p>
          <a:p>
            <a:r>
              <a:rPr lang="de-DE" sz="1800" dirty="0">
                <a:effectLst/>
                <a:latin typeface="Times New Roman" panose="02020603050405020304" pitchFamily="18" charset="0"/>
                <a:ea typeface="Times New Roman" panose="02020603050405020304" pitchFamily="18" charset="0"/>
              </a:rPr>
              <a:t>Hundewesen                                                500,00  €</a:t>
            </a:r>
            <a:endParaRPr lang="de-DE" sz="1600" dirty="0">
              <a:effectLst/>
              <a:latin typeface="Times New Roman" panose="02020603050405020304" pitchFamily="18" charset="0"/>
              <a:ea typeface="Times New Roman" panose="02020603050405020304" pitchFamily="18" charset="0"/>
            </a:endParaRPr>
          </a:p>
          <a:p>
            <a:r>
              <a:rPr lang="de-DE" sz="1800" dirty="0">
                <a:effectLst/>
                <a:latin typeface="Times New Roman" panose="02020603050405020304" pitchFamily="18" charset="0"/>
                <a:ea typeface="Times New Roman" panose="02020603050405020304" pitchFamily="18" charset="0"/>
              </a:rPr>
              <a:t>Unterstützung Jägerschaften                       600,00  €</a:t>
            </a:r>
            <a:endParaRPr lang="de-DE" sz="1600" dirty="0">
              <a:effectLst/>
              <a:latin typeface="Times New Roman" panose="02020603050405020304" pitchFamily="18" charset="0"/>
              <a:ea typeface="Times New Roman" panose="02020603050405020304" pitchFamily="18" charset="0"/>
            </a:endParaRPr>
          </a:p>
          <a:p>
            <a:r>
              <a:rPr lang="de-DE" sz="1800" dirty="0">
                <a:effectLst/>
                <a:latin typeface="Times New Roman" panose="02020603050405020304" pitchFamily="18" charset="0"/>
                <a:ea typeface="Times New Roman" panose="02020603050405020304" pitchFamily="18" charset="0"/>
              </a:rPr>
              <a:t>Schulungen/Brauchtum/Lernort Natur    3.000,00  €</a:t>
            </a:r>
            <a:endParaRPr lang="de-DE" sz="1600" dirty="0">
              <a:effectLst/>
              <a:latin typeface="Times New Roman" panose="02020603050405020304" pitchFamily="18" charset="0"/>
              <a:ea typeface="Times New Roman" panose="02020603050405020304" pitchFamily="18" charset="0"/>
            </a:endParaRPr>
          </a:p>
          <a:p>
            <a:r>
              <a:rPr lang="de-DE" sz="1800" dirty="0">
                <a:effectLst/>
                <a:latin typeface="Times New Roman" panose="02020603050405020304" pitchFamily="18" charset="0"/>
                <a:ea typeface="Times New Roman" panose="02020603050405020304" pitchFamily="18" charset="0"/>
              </a:rPr>
              <a:t>Ehrungen                                                     500,00  €</a:t>
            </a:r>
            <a:endParaRPr lang="de-DE" sz="1600" dirty="0">
              <a:effectLst/>
              <a:latin typeface="Times New Roman" panose="02020603050405020304" pitchFamily="18" charset="0"/>
              <a:ea typeface="Times New Roman" panose="02020603050405020304" pitchFamily="18" charset="0"/>
            </a:endParaRPr>
          </a:p>
          <a:p>
            <a:r>
              <a:rPr lang="de-DE" sz="1800" dirty="0">
                <a:effectLst/>
                <a:latin typeface="Times New Roman" panose="02020603050405020304" pitchFamily="18" charset="0"/>
                <a:ea typeface="Times New Roman" panose="02020603050405020304" pitchFamily="18" charset="0"/>
              </a:rPr>
              <a:t>Sonstiges                                                 </a:t>
            </a:r>
            <a:r>
              <a:rPr lang="de-DE" sz="1800" u="sng" dirty="0">
                <a:effectLst/>
                <a:latin typeface="Times New Roman" panose="02020603050405020304" pitchFamily="18" charset="0"/>
                <a:ea typeface="Times New Roman" panose="02020603050405020304" pitchFamily="18" charset="0"/>
              </a:rPr>
              <a:t>    700,00  €</a:t>
            </a:r>
            <a:endParaRPr lang="de-DE" sz="1600" dirty="0">
              <a:effectLst/>
              <a:latin typeface="Times New Roman" panose="02020603050405020304" pitchFamily="18" charset="0"/>
              <a:ea typeface="Times New Roman" panose="02020603050405020304" pitchFamily="18" charset="0"/>
            </a:endParaRPr>
          </a:p>
          <a:p>
            <a:r>
              <a:rPr lang="de-DE" sz="1800" dirty="0">
                <a:effectLst/>
                <a:latin typeface="Times New Roman" panose="02020603050405020304" pitchFamily="18" charset="0"/>
                <a:ea typeface="Times New Roman" panose="02020603050405020304" pitchFamily="18" charset="0"/>
              </a:rPr>
              <a:t>                                                               11.800,00  €</a:t>
            </a:r>
            <a:endParaRPr lang="de-DE" sz="1600" dirty="0">
              <a:effectLst/>
              <a:latin typeface="Times New Roman" panose="02020603050405020304" pitchFamily="18" charset="0"/>
              <a:ea typeface="Times New Roman" panose="02020603050405020304" pitchFamily="18" charset="0"/>
            </a:endParaRPr>
          </a:p>
          <a:p>
            <a:r>
              <a:rPr lang="de-DE" sz="1800" dirty="0">
                <a:effectLst/>
                <a:latin typeface="Times New Roman" panose="02020603050405020304" pitchFamily="18" charset="0"/>
                <a:ea typeface="Times New Roman" panose="02020603050405020304" pitchFamily="18" charset="0"/>
              </a:rPr>
              <a:t>                                                       </a:t>
            </a:r>
            <a:r>
              <a:rPr lang="de-DE" dirty="0">
                <a:latin typeface="Times New Roman" panose="02020603050405020304" pitchFamily="18" charset="0"/>
                <a:ea typeface="Times New Roman" panose="02020603050405020304" pitchFamily="18" charset="0"/>
              </a:rPr>
              <a:t>        </a:t>
            </a:r>
            <a:r>
              <a:rPr lang="de-DE" sz="1800" dirty="0">
                <a:effectLst/>
                <a:latin typeface="Times New Roman" panose="02020603050405020304" pitchFamily="18" charset="0"/>
                <a:ea typeface="Times New Roman" panose="02020603050405020304" pitchFamily="18" charset="0"/>
              </a:rPr>
              <a:t>=========                                    </a:t>
            </a:r>
            <a:endParaRPr lang="de-DE" sz="1600" dirty="0">
              <a:effectLst/>
              <a:latin typeface="Times New Roman" panose="02020603050405020304" pitchFamily="18" charset="0"/>
              <a:ea typeface="Times New Roman" panose="02020603050405020304" pitchFamily="18" charset="0"/>
            </a:endParaRPr>
          </a:p>
        </p:txBody>
      </p:sp>
      <p:sp>
        <p:nvSpPr>
          <p:cNvPr id="8" name="Textfeld 7">
            <a:extLst>
              <a:ext uri="{FF2B5EF4-FFF2-40B4-BE49-F238E27FC236}">
                <a16:creationId xmlns:a16="http://schemas.microsoft.com/office/drawing/2014/main" id="{A753B76C-E785-FA6C-4E41-53ABB6D394DD}"/>
              </a:ext>
            </a:extLst>
          </p:cNvPr>
          <p:cNvSpPr txBox="1"/>
          <p:nvPr/>
        </p:nvSpPr>
        <p:spPr>
          <a:xfrm>
            <a:off x="427183" y="2197070"/>
            <a:ext cx="6728690" cy="2308324"/>
          </a:xfrm>
          <a:prstGeom prst="rect">
            <a:avLst/>
          </a:prstGeom>
          <a:noFill/>
        </p:spPr>
        <p:txBody>
          <a:bodyPr wrap="square">
            <a:spAutoFit/>
          </a:bodyPr>
          <a:lstStyle/>
          <a:p>
            <a:r>
              <a:rPr lang="de-DE" sz="1800" u="sng" dirty="0">
                <a:effectLst/>
                <a:latin typeface="Times New Roman" panose="02020603050405020304" pitchFamily="18" charset="0"/>
                <a:ea typeface="Times New Roman" panose="02020603050405020304" pitchFamily="18" charset="0"/>
              </a:rPr>
              <a:t>Einnahmen</a:t>
            </a:r>
            <a:endParaRPr lang="de-DE" sz="1600" dirty="0">
              <a:effectLst/>
              <a:latin typeface="Times New Roman" panose="02020603050405020304" pitchFamily="18" charset="0"/>
              <a:ea typeface="Times New Roman" panose="02020603050405020304" pitchFamily="18" charset="0"/>
            </a:endParaRPr>
          </a:p>
          <a:p>
            <a:r>
              <a:rPr lang="de-DE" sz="1800" dirty="0">
                <a:effectLst/>
                <a:latin typeface="Times New Roman" panose="02020603050405020304" pitchFamily="18" charset="0"/>
                <a:ea typeface="Times New Roman" panose="02020603050405020304" pitchFamily="18" charset="0"/>
              </a:rPr>
              <a:t> </a:t>
            </a:r>
            <a:endParaRPr lang="de-DE" sz="1600" dirty="0">
              <a:effectLst/>
              <a:latin typeface="Times New Roman" panose="02020603050405020304" pitchFamily="18" charset="0"/>
              <a:ea typeface="Times New Roman" panose="02020603050405020304" pitchFamily="18" charset="0"/>
            </a:endParaRPr>
          </a:p>
          <a:p>
            <a:r>
              <a:rPr lang="de-DE" sz="1800" dirty="0">
                <a:effectLst/>
                <a:latin typeface="Times New Roman" panose="02020603050405020304" pitchFamily="18" charset="0"/>
                <a:ea typeface="Times New Roman" panose="02020603050405020304" pitchFamily="18" charset="0"/>
              </a:rPr>
              <a:t>Beiträge/Aufnahmegebühr                    7.200,00  €</a:t>
            </a:r>
            <a:endParaRPr lang="de-DE" sz="1600" dirty="0">
              <a:effectLst/>
              <a:latin typeface="Times New Roman" panose="02020603050405020304" pitchFamily="18" charset="0"/>
              <a:ea typeface="Times New Roman" panose="02020603050405020304" pitchFamily="18" charset="0"/>
            </a:endParaRPr>
          </a:p>
          <a:p>
            <a:r>
              <a:rPr lang="de-DE" sz="1800" dirty="0">
                <a:effectLst/>
                <a:latin typeface="Times New Roman" panose="02020603050405020304" pitchFamily="18" charset="0"/>
                <a:ea typeface="Times New Roman" panose="02020603050405020304" pitchFamily="18" charset="0"/>
              </a:rPr>
              <a:t>Zuwendungen/Unterstützungen             3.000,00  €</a:t>
            </a:r>
            <a:endParaRPr lang="de-DE" sz="1600" dirty="0">
              <a:effectLst/>
              <a:latin typeface="Times New Roman" panose="02020603050405020304" pitchFamily="18" charset="0"/>
              <a:ea typeface="Times New Roman" panose="02020603050405020304" pitchFamily="18" charset="0"/>
            </a:endParaRPr>
          </a:p>
          <a:p>
            <a:r>
              <a:rPr lang="de-DE" sz="1800" dirty="0">
                <a:effectLst/>
                <a:latin typeface="Times New Roman" panose="02020603050405020304" pitchFamily="18" charset="0"/>
                <a:ea typeface="Times New Roman" panose="02020603050405020304" pitchFamily="18" charset="0"/>
              </a:rPr>
              <a:t>Zinsen                                                           0,00  €</a:t>
            </a:r>
            <a:endParaRPr lang="de-DE" sz="1600" dirty="0">
              <a:effectLst/>
              <a:latin typeface="Times New Roman" panose="02020603050405020304" pitchFamily="18" charset="0"/>
              <a:ea typeface="Times New Roman" panose="02020603050405020304" pitchFamily="18" charset="0"/>
            </a:endParaRPr>
          </a:p>
          <a:p>
            <a:r>
              <a:rPr lang="de-DE" sz="1800" dirty="0">
                <a:effectLst/>
                <a:latin typeface="Times New Roman" panose="02020603050405020304" pitchFamily="18" charset="0"/>
                <a:ea typeface="Times New Roman" panose="02020603050405020304" pitchFamily="18" charset="0"/>
              </a:rPr>
              <a:t>Sonstige Einnahmen                           </a:t>
            </a:r>
            <a:r>
              <a:rPr lang="de-DE" sz="1800" u="sng" dirty="0">
                <a:effectLst/>
                <a:latin typeface="Times New Roman" panose="02020603050405020304" pitchFamily="18" charset="0"/>
                <a:ea typeface="Times New Roman" panose="02020603050405020304" pitchFamily="18" charset="0"/>
              </a:rPr>
              <a:t>          0,00  €</a:t>
            </a:r>
            <a:endParaRPr lang="de-DE" sz="1600" dirty="0">
              <a:effectLst/>
              <a:latin typeface="Times New Roman" panose="02020603050405020304" pitchFamily="18" charset="0"/>
              <a:ea typeface="Times New Roman" panose="02020603050405020304" pitchFamily="18" charset="0"/>
            </a:endParaRPr>
          </a:p>
          <a:p>
            <a:r>
              <a:rPr lang="de-DE" sz="1800" dirty="0">
                <a:effectLst/>
                <a:latin typeface="Times New Roman" panose="02020603050405020304" pitchFamily="18" charset="0"/>
                <a:ea typeface="Times New Roman" panose="02020603050405020304" pitchFamily="18" charset="0"/>
              </a:rPr>
              <a:t>                                                             10.200,00  €</a:t>
            </a:r>
            <a:endParaRPr lang="de-DE" sz="1600" dirty="0">
              <a:effectLst/>
              <a:latin typeface="Times New Roman" panose="02020603050405020304" pitchFamily="18" charset="0"/>
              <a:ea typeface="Times New Roman" panose="02020603050405020304" pitchFamily="18" charset="0"/>
            </a:endParaRPr>
          </a:p>
          <a:p>
            <a:r>
              <a:rPr lang="de-DE" sz="1800" dirty="0">
                <a:effectLst/>
                <a:latin typeface="Times New Roman" panose="02020603050405020304" pitchFamily="18" charset="0"/>
                <a:ea typeface="Times New Roman" panose="02020603050405020304" pitchFamily="18" charset="0"/>
              </a:rPr>
              <a:t>                                                             =========</a:t>
            </a:r>
            <a:endParaRPr lang="de-DE" sz="1600" dirty="0">
              <a:effectLst/>
              <a:latin typeface="Times New Roman" panose="02020603050405020304" pitchFamily="18" charset="0"/>
              <a:ea typeface="Times New Roman" panose="02020603050405020304" pitchFamily="18" charset="0"/>
            </a:endParaRPr>
          </a:p>
        </p:txBody>
      </p:sp>
      <p:sp>
        <p:nvSpPr>
          <p:cNvPr id="9" name="Textfeld 8">
            <a:extLst>
              <a:ext uri="{FF2B5EF4-FFF2-40B4-BE49-F238E27FC236}">
                <a16:creationId xmlns:a16="http://schemas.microsoft.com/office/drawing/2014/main" id="{96A6EF8A-320B-3DD2-37BA-3C6F65445ED8}"/>
              </a:ext>
            </a:extLst>
          </p:cNvPr>
          <p:cNvSpPr txBox="1"/>
          <p:nvPr/>
        </p:nvSpPr>
        <p:spPr>
          <a:xfrm>
            <a:off x="610423" y="5019228"/>
            <a:ext cx="6728690" cy="1477328"/>
          </a:xfrm>
          <a:prstGeom prst="rect">
            <a:avLst/>
          </a:prstGeom>
          <a:noFill/>
        </p:spPr>
        <p:txBody>
          <a:bodyPr wrap="square">
            <a:spAutoFit/>
          </a:bodyPr>
          <a:lstStyle/>
          <a:p>
            <a:r>
              <a:rPr lang="de-DE" sz="1800" dirty="0">
                <a:effectLst/>
                <a:latin typeface="Times New Roman" panose="02020603050405020304" pitchFamily="18" charset="0"/>
                <a:ea typeface="Times New Roman" panose="02020603050405020304" pitchFamily="18" charset="0"/>
              </a:rPr>
              <a:t>Anfangsbestand per 01.01.25           9.164,29  €</a:t>
            </a:r>
            <a:endParaRPr lang="de-DE" sz="1600" dirty="0">
              <a:effectLst/>
              <a:latin typeface="Times New Roman" panose="02020603050405020304" pitchFamily="18" charset="0"/>
              <a:ea typeface="Times New Roman" panose="02020603050405020304" pitchFamily="18" charset="0"/>
            </a:endParaRPr>
          </a:p>
          <a:p>
            <a:r>
              <a:rPr lang="de-DE" sz="1800" dirty="0">
                <a:effectLst/>
                <a:latin typeface="Times New Roman" panose="02020603050405020304" pitchFamily="18" charset="0"/>
                <a:ea typeface="Times New Roman" panose="02020603050405020304" pitchFamily="18" charset="0"/>
              </a:rPr>
              <a:t>Einnahmen 2025                             10.200,00  €</a:t>
            </a:r>
            <a:endParaRPr lang="de-DE" sz="1600" dirty="0">
              <a:effectLst/>
              <a:latin typeface="Times New Roman" panose="02020603050405020304" pitchFamily="18" charset="0"/>
              <a:ea typeface="Times New Roman" panose="02020603050405020304" pitchFamily="18" charset="0"/>
            </a:endParaRPr>
          </a:p>
          <a:p>
            <a:r>
              <a:rPr lang="de-DE" sz="1800" dirty="0">
                <a:effectLst/>
                <a:latin typeface="Times New Roman" panose="02020603050405020304" pitchFamily="18" charset="0"/>
                <a:ea typeface="Times New Roman" panose="02020603050405020304" pitchFamily="18" charset="0"/>
              </a:rPr>
              <a:t>Ausgaben 2025                               </a:t>
            </a:r>
            <a:r>
              <a:rPr lang="de-DE" sz="1800" u="sng" dirty="0">
                <a:effectLst/>
                <a:latin typeface="Times New Roman" panose="02020603050405020304" pitchFamily="18" charset="0"/>
                <a:ea typeface="Times New Roman" panose="02020603050405020304" pitchFamily="18" charset="0"/>
              </a:rPr>
              <a:t>11.800,00  €</a:t>
            </a:r>
            <a:endParaRPr lang="de-DE" sz="1600" dirty="0">
              <a:effectLst/>
              <a:latin typeface="Times New Roman" panose="02020603050405020304" pitchFamily="18" charset="0"/>
              <a:ea typeface="Times New Roman" panose="02020603050405020304" pitchFamily="18" charset="0"/>
            </a:endParaRPr>
          </a:p>
          <a:p>
            <a:r>
              <a:rPr lang="de-DE" sz="1800" dirty="0">
                <a:effectLst/>
                <a:latin typeface="Times New Roman" panose="02020603050405020304" pitchFamily="18" charset="0"/>
                <a:ea typeface="Times New Roman" panose="02020603050405020304" pitchFamily="18" charset="0"/>
              </a:rPr>
              <a:t>                                                          7.564,29  €</a:t>
            </a:r>
            <a:endParaRPr lang="de-DE" sz="1600" dirty="0">
              <a:effectLst/>
              <a:latin typeface="Times New Roman" panose="02020603050405020304" pitchFamily="18" charset="0"/>
              <a:ea typeface="Times New Roman" panose="02020603050405020304" pitchFamily="18" charset="0"/>
            </a:endParaRPr>
          </a:p>
          <a:p>
            <a:r>
              <a:rPr lang="de-DE" sz="1800" dirty="0">
                <a:effectLst/>
                <a:latin typeface="Times New Roman" panose="02020603050405020304" pitchFamily="18" charset="0"/>
                <a:ea typeface="Times New Roman" panose="02020603050405020304" pitchFamily="18" charset="0"/>
              </a:rPr>
              <a:t>                                                          ========</a:t>
            </a:r>
            <a:endParaRPr lang="de-DE"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7513757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01614-4F04-B0E9-83CC-466BD3D95680}"/>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A0239921-8BD5-361E-24B0-0553B9304C7C}"/>
              </a:ext>
            </a:extLst>
          </p:cNvPr>
          <p:cNvSpPr/>
          <p:nvPr/>
        </p:nvSpPr>
        <p:spPr>
          <a:xfrm>
            <a:off x="0" y="0"/>
            <a:ext cx="12193588" cy="6858000"/>
          </a:xfrm>
          <a:prstGeom prst="rect">
            <a:avLst/>
          </a:prstGeom>
          <a:solidFill>
            <a:srgbClr val="EADC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Rechteck 5">
            <a:extLst>
              <a:ext uri="{FF2B5EF4-FFF2-40B4-BE49-F238E27FC236}">
                <a16:creationId xmlns:a16="http://schemas.microsoft.com/office/drawing/2014/main" id="{B3F009DD-05D4-9F80-46AD-E94D08706880}"/>
              </a:ext>
            </a:extLst>
          </p:cNvPr>
          <p:cNvSpPr/>
          <p:nvPr/>
        </p:nvSpPr>
        <p:spPr>
          <a:xfrm>
            <a:off x="0" y="0"/>
            <a:ext cx="12193588" cy="604984"/>
          </a:xfrm>
          <a:prstGeom prst="rect">
            <a:avLst/>
          </a:prstGeom>
          <a:solidFill>
            <a:schemeClr val="accent6">
              <a:lumMod val="5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 1">
            <a:extLst>
              <a:ext uri="{FF2B5EF4-FFF2-40B4-BE49-F238E27FC236}">
                <a16:creationId xmlns:a16="http://schemas.microsoft.com/office/drawing/2014/main" id="{72332C79-275E-EE5F-89A5-D24CF7AECD76}"/>
              </a:ext>
            </a:extLst>
          </p:cNvPr>
          <p:cNvSpPr>
            <a:spLocks noGrp="1"/>
          </p:cNvSpPr>
          <p:nvPr>
            <p:ph type="title"/>
          </p:nvPr>
        </p:nvSpPr>
        <p:spPr>
          <a:xfrm>
            <a:off x="89284" y="140260"/>
            <a:ext cx="11700386" cy="324464"/>
          </a:xfrm>
        </p:spPr>
        <p:txBody>
          <a:bodyPr/>
          <a:lstStyle/>
          <a:p>
            <a:pPr algn="ctr"/>
            <a:r>
              <a:rPr lang="de-DE" sz="2000" spc="-1" dirty="0">
                <a:solidFill>
                  <a:schemeClr val="bg1"/>
                </a:solidFill>
                <a:latin typeface="Calibri Light"/>
                <a:ea typeface="DejaVu Sans"/>
              </a:rPr>
              <a:t>J</a:t>
            </a:r>
            <a:r>
              <a:rPr lang="de-DE" sz="2000" b="1" strike="noStrike" spc="-1" dirty="0">
                <a:solidFill>
                  <a:schemeClr val="bg1"/>
                </a:solidFill>
                <a:latin typeface="Calibri Light"/>
                <a:ea typeface="DejaVu Sans"/>
              </a:rPr>
              <a:t>agdverband  Altkreis Seelow e.V. Mitgliederversammlung 15.03.2025</a:t>
            </a:r>
            <a:endParaRPr lang="de-DE" sz="2000" dirty="0">
              <a:solidFill>
                <a:schemeClr val="bg1"/>
              </a:solidFill>
            </a:endParaRPr>
          </a:p>
        </p:txBody>
      </p:sp>
      <p:sp>
        <p:nvSpPr>
          <p:cNvPr id="3" name="Untertitel 2">
            <a:extLst>
              <a:ext uri="{FF2B5EF4-FFF2-40B4-BE49-F238E27FC236}">
                <a16:creationId xmlns:a16="http://schemas.microsoft.com/office/drawing/2014/main" id="{2AECD09D-3D1F-A673-5CB7-E2D5FA677B22}"/>
              </a:ext>
            </a:extLst>
          </p:cNvPr>
          <p:cNvSpPr>
            <a:spLocks noGrp="1"/>
          </p:cNvSpPr>
          <p:nvPr>
            <p:ph type="subTitle"/>
          </p:nvPr>
        </p:nvSpPr>
        <p:spPr>
          <a:xfrm>
            <a:off x="609479" y="1445342"/>
            <a:ext cx="11090907" cy="5284838"/>
          </a:xfrm>
        </p:spPr>
        <p:txBody>
          <a:bodyPr/>
          <a:lstStyle/>
          <a:p>
            <a:pPr>
              <a:lnSpc>
                <a:spcPct val="100000"/>
              </a:lnSpc>
            </a:pPr>
            <a:br>
              <a:rPr lang="de-DE" sz="1050" dirty="0">
                <a:latin typeface="+mn-lt"/>
              </a:rPr>
            </a:br>
            <a:br>
              <a:rPr lang="de-DE" sz="1050" dirty="0">
                <a:latin typeface="+mn-lt"/>
              </a:rPr>
            </a:br>
            <a:br>
              <a:rPr lang="de-DE" sz="1050" dirty="0">
                <a:latin typeface="+mn-lt"/>
              </a:rPr>
            </a:br>
            <a:br>
              <a:rPr lang="de-DE" sz="1050" dirty="0">
                <a:latin typeface="+mn-lt"/>
              </a:rPr>
            </a:br>
            <a:br>
              <a:rPr lang="de-DE" sz="1050" dirty="0">
                <a:latin typeface="+mn-lt"/>
              </a:rPr>
            </a:br>
            <a:br>
              <a:rPr lang="de-DE" sz="1050" dirty="0">
                <a:latin typeface="+mn-lt"/>
              </a:rPr>
            </a:br>
            <a:endParaRPr lang="de-DE" sz="1050" dirty="0">
              <a:latin typeface="+mn-lt"/>
            </a:endParaRPr>
          </a:p>
          <a:p>
            <a:pPr>
              <a:lnSpc>
                <a:spcPct val="100000"/>
              </a:lnSpc>
            </a:pPr>
            <a:endParaRPr lang="de-DE" sz="3200" strike="noStrike" spc="-1" dirty="0">
              <a:latin typeface="+mn-lt"/>
              <a:ea typeface="DejaVu Sans"/>
            </a:endParaRPr>
          </a:p>
          <a:p>
            <a:pPr>
              <a:lnSpc>
                <a:spcPct val="100000"/>
              </a:lnSpc>
            </a:pPr>
            <a:r>
              <a:rPr lang="de-DE" sz="2000" strike="noStrike" spc="-1" dirty="0">
                <a:latin typeface="+mn-lt"/>
                <a:ea typeface="DejaVu Sans"/>
              </a:rPr>
              <a:t> </a:t>
            </a:r>
            <a:r>
              <a:rPr lang="de-DE" sz="2000" b="1" spc="-1" dirty="0">
                <a:latin typeface="+mn-lt"/>
                <a:ea typeface="DejaVu Sans"/>
              </a:rPr>
              <a:t>22</a:t>
            </a:r>
            <a:r>
              <a:rPr lang="de-DE" sz="2000" b="1" strike="noStrike" spc="-1" dirty="0">
                <a:latin typeface="+mn-lt"/>
                <a:ea typeface="DejaVu Sans"/>
              </a:rPr>
              <a:t>.03.2025,   </a:t>
            </a:r>
            <a:r>
              <a:rPr lang="de-DE" sz="2000" strike="noStrike" spc="-1" dirty="0">
                <a:latin typeface="+mn-lt"/>
                <a:ea typeface="DejaVu Sans"/>
              </a:rPr>
              <a:t>Jägerball, Jägerschaft </a:t>
            </a:r>
            <a:r>
              <a:rPr lang="de-DE" sz="2000" strike="noStrike" spc="-1" dirty="0" err="1">
                <a:latin typeface="+mn-lt"/>
                <a:ea typeface="DejaVu Sans"/>
              </a:rPr>
              <a:t>Altfriedland</a:t>
            </a:r>
            <a:r>
              <a:rPr lang="de-DE" sz="2000" strike="noStrike" spc="-1" dirty="0">
                <a:latin typeface="+mn-lt"/>
                <a:ea typeface="DejaVu Sans"/>
              </a:rPr>
              <a:t>, Platkow</a:t>
            </a:r>
            <a:r>
              <a:rPr lang="de-DE" sz="2000" spc="-1" dirty="0">
                <a:latin typeface="+mn-lt"/>
                <a:ea typeface="DejaVu Sans"/>
              </a:rPr>
              <a:t> , Gasthof „Zur Linde“   </a:t>
            </a:r>
          </a:p>
          <a:p>
            <a:pPr>
              <a:lnSpc>
                <a:spcPct val="100000"/>
              </a:lnSpc>
            </a:pPr>
            <a:r>
              <a:rPr lang="de-DE" sz="2000" spc="-1" dirty="0">
                <a:latin typeface="+mn-lt"/>
                <a:ea typeface="DejaVu Sans"/>
              </a:rPr>
              <a:t>                                                                                                               </a:t>
            </a:r>
            <a:br>
              <a:rPr lang="de-DE" sz="2000" dirty="0">
                <a:latin typeface="+mn-lt"/>
              </a:rPr>
            </a:br>
            <a:r>
              <a:rPr lang="de-DE" sz="2000" strike="noStrike" spc="-1" dirty="0">
                <a:latin typeface="+mn-lt"/>
                <a:ea typeface="DejaVu Sans"/>
              </a:rPr>
              <a:t> </a:t>
            </a:r>
            <a:r>
              <a:rPr lang="de-DE" sz="2000" b="1" strike="noStrike" spc="-1" dirty="0">
                <a:latin typeface="+mn-lt"/>
                <a:ea typeface="DejaVu Sans"/>
              </a:rPr>
              <a:t>24</a:t>
            </a:r>
            <a:r>
              <a:rPr lang="de-DE" sz="2000" b="1" spc="-1" dirty="0">
                <a:latin typeface="+mn-lt"/>
                <a:ea typeface="DejaVu Sans"/>
              </a:rPr>
              <a:t>.05.2025</a:t>
            </a:r>
            <a:r>
              <a:rPr lang="de-DE" sz="2000" strike="noStrike" spc="-1" dirty="0">
                <a:latin typeface="+mn-lt"/>
                <a:ea typeface="DejaVu Sans"/>
              </a:rPr>
              <a:t>, Landesjägertag mit Delegiertenversammlung LJVB, MVZ Paaren-Glien</a:t>
            </a:r>
          </a:p>
          <a:p>
            <a:pPr>
              <a:lnSpc>
                <a:spcPct val="100000"/>
              </a:lnSpc>
            </a:pPr>
            <a:br>
              <a:rPr lang="de-DE" sz="1050" dirty="0">
                <a:latin typeface="+mn-lt"/>
              </a:rPr>
            </a:br>
            <a:br>
              <a:rPr lang="de-DE" sz="1050" dirty="0">
                <a:latin typeface="+mn-lt"/>
              </a:rPr>
            </a:br>
            <a:br>
              <a:rPr lang="de-DE" sz="1050" dirty="0">
                <a:latin typeface="+mn-lt"/>
              </a:rPr>
            </a:br>
            <a:br>
              <a:rPr lang="de-DE" sz="1050" dirty="0">
                <a:latin typeface="+mn-lt"/>
              </a:rPr>
            </a:br>
            <a:endParaRPr lang="de-DE" sz="4400" b="0" strike="noStrike" spc="-1" dirty="0">
              <a:latin typeface="+mn-lt"/>
            </a:endParaRPr>
          </a:p>
          <a:p>
            <a:pPr marL="110160">
              <a:lnSpc>
                <a:spcPct val="100000"/>
              </a:lnSpc>
              <a:spcBef>
                <a:spcPts val="1417"/>
              </a:spcBef>
              <a:buClr>
                <a:srgbClr val="000000"/>
              </a:buClr>
              <a:buSzPct val="45000"/>
            </a:pPr>
            <a:endParaRPr lang="de-DE" sz="2400" b="0" strike="noStrike" spc="-1" dirty="0">
              <a:latin typeface="+mn-lt"/>
            </a:endParaRPr>
          </a:p>
          <a:p>
            <a:pPr>
              <a:lnSpc>
                <a:spcPct val="100000"/>
              </a:lnSpc>
              <a:spcBef>
                <a:spcPts val="1417"/>
              </a:spcBef>
            </a:pPr>
            <a:endParaRPr lang="de-DE" sz="2800" b="0" strike="noStrike" spc="-1" dirty="0">
              <a:latin typeface="+mn-lt"/>
            </a:endParaRPr>
          </a:p>
        </p:txBody>
      </p:sp>
      <p:pic>
        <p:nvPicPr>
          <p:cNvPr id="5" name="Grafik 4" descr="Ein Bild, das Text, Logo, Emblem, Symbol enthält.">
            <a:extLst>
              <a:ext uri="{FF2B5EF4-FFF2-40B4-BE49-F238E27FC236}">
                <a16:creationId xmlns:a16="http://schemas.microsoft.com/office/drawing/2014/main" id="{95D46842-268F-C765-DC02-7653B6538084}"/>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5202" b="94055" l="6639" r="94626">
                        <a14:foregroundMark x1="63593" y1="67357" x2="63593" y2="67357"/>
                        <a14:foregroundMark x1="59852" y1="59448" x2="59852" y2="59448"/>
                        <a14:foregroundMark x1="45416" y1="43206" x2="40832" y2="57378"/>
                        <a14:foregroundMark x1="40832" y1="57378" x2="54795" y2="65393"/>
                        <a14:foregroundMark x1="54795" y1="65393" x2="62065" y2="57590"/>
                        <a14:foregroundMark x1="62065" y1="57590" x2="61538" y2="54989"/>
                        <a14:foregroundMark x1="43203" y1="27282" x2="28082" y2="34130"/>
                        <a14:foregroundMark x1="28082" y1="34130" x2="24974" y2="61783"/>
                        <a14:foregroundMark x1="24974" y1="61783" x2="57587" y2="76168"/>
                        <a14:foregroundMark x1="57587" y1="76168" x2="91904" y2="67872"/>
                        <a14:foregroundMark x1="95061" y1="58195" x2="94626" y2="50743"/>
                        <a14:foregroundMark x1="94626" y1="50743" x2="82086" y2="24522"/>
                        <a14:foregroundMark x1="23973" y1="13907" x2="17439" y2="19268"/>
                        <a14:foregroundMark x1="17439" y1="19268" x2="11117" y2="32378"/>
                        <a14:foregroundMark x1="11117" y1="32378" x2="10537" y2="47665"/>
                        <a14:foregroundMark x1="10537" y1="47665" x2="19336" y2="69108"/>
                        <a14:foregroundMark x1="19336" y1="69108" x2="51633" y2="79140"/>
                        <a14:foregroundMark x1="51633" y1="79140" x2="78188" y2="61730"/>
                        <a14:foregroundMark x1="78188" y1="61730" x2="85458" y2="40605"/>
                        <a14:foregroundMark x1="85458" y1="40605" x2="68809" y2="21815"/>
                        <a14:foregroundMark x1="68809" y1="21815" x2="48209" y2="16985"/>
                        <a14:foregroundMark x1="48209" y1="16985" x2="29663" y2="21656"/>
                        <a14:foregroundMark x1="29663" y1="21656" x2="25342" y2="25902"/>
                        <a14:foregroundMark x1="12750" y1="26592" x2="4558" y2="43200"/>
                        <a14:foregroundMark x1="4949" y1="46341" x2="9484" y2="65499"/>
                        <a14:foregroundMark x1="9484" y1="65499" x2="15595" y2="76645"/>
                        <a14:foregroundMark x1="15595" y1="76645" x2="44731" y2="88482"/>
                        <a14:foregroundMark x1="44731" y1="88482" x2="54531" y2="87951"/>
                        <a14:foregroundMark x1="54531" y1="87951" x2="78451" y2="73142"/>
                        <a14:foregroundMark x1="78451" y1="73142" x2="85564" y2="51433"/>
                        <a14:foregroundMark x1="85564" y1="51433" x2="84879" y2="29883"/>
                        <a14:foregroundMark x1="84879" y1="29883" x2="83456" y2="25902"/>
                        <a14:foregroundMark x1="21075" y1="82590" x2="35142" y2="91932"/>
                        <a14:foregroundMark x1="35142" y1="91932" x2="44626" y2="91985"/>
                        <a14:foregroundMark x1="44626" y1="91985" x2="66649" y2="88747"/>
                        <a14:foregroundMark x1="66649" y1="88747" x2="85564" y2="76327"/>
                        <a14:foregroundMark x1="85564" y1="76327" x2="89094" y2="71125"/>
                        <a14:foregroundMark x1="54900" y1="94214" x2="47418" y2="92675"/>
                        <a14:foregroundMark x1="5479" y1="54989" x2="6639" y2="45170"/>
                        <a14:foregroundMark x1="6639" y1="45170" x2="25184" y2="18896"/>
                        <a14:foregroundMark x1="36038" y1="9820" x2="58535" y2="7590"/>
                        <a14:foregroundMark x1="58535" y1="7590" x2="68493" y2="9130"/>
                        <a14:foregroundMark x1="68493" y1="9130" x2="68704" y2="9448"/>
                        <a14:foregroundMark x1="55427" y1="5202" x2="55427" y2="5202"/>
                        <a14:foregroundMark x1="54900" y1="5361" x2="52371" y2="5361"/>
                        <a14:foregroundMark x1="52371" y1="5361" x2="52371" y2="5361"/>
                        <a14:foregroundMark x1="52371" y1="5361" x2="52371" y2="5361"/>
                        <a14:foregroundMark x1="52371" y1="5361" x2="52371" y2="5361"/>
                        <a14:backgroundMark x1="4584" y1="43206" x2="3952" y2="46125"/>
                        <a14:backgroundMark x1="95890" y1="58439" x2="92308" y2="70435"/>
                        <a14:backgroundMark x1="95680" y1="59979" x2="95205" y2="64915"/>
                        <a14:backgroundMark x1="95205" y1="65605" x2="96575" y2="67357"/>
                        <a14:backgroundMark x1="96207" y1="62739" x2="93678" y2="69586"/>
                      </a14:backgroundRemoval>
                    </a14:imgEffect>
                  </a14:imgLayer>
                </a14:imgProps>
              </a:ext>
              <a:ext uri="{28A0092B-C50C-407E-A947-70E740481C1C}">
                <a14:useLocalDpi xmlns:a14="http://schemas.microsoft.com/office/drawing/2010/main" val="0"/>
              </a:ext>
            </a:extLst>
          </a:blip>
          <a:stretch>
            <a:fillRect/>
          </a:stretch>
        </p:blipFill>
        <p:spPr>
          <a:xfrm>
            <a:off x="108155" y="0"/>
            <a:ext cx="609479" cy="604984"/>
          </a:xfrm>
          <a:prstGeom prst="rect">
            <a:avLst/>
          </a:prstGeom>
        </p:spPr>
      </p:pic>
      <p:sp>
        <p:nvSpPr>
          <p:cNvPr id="10" name="Textfeld 9">
            <a:extLst>
              <a:ext uri="{FF2B5EF4-FFF2-40B4-BE49-F238E27FC236}">
                <a16:creationId xmlns:a16="http://schemas.microsoft.com/office/drawing/2014/main" id="{096556BD-5009-A563-79F7-1F7390A7666D}"/>
              </a:ext>
            </a:extLst>
          </p:cNvPr>
          <p:cNvSpPr txBox="1"/>
          <p:nvPr/>
        </p:nvSpPr>
        <p:spPr>
          <a:xfrm>
            <a:off x="693968" y="860567"/>
            <a:ext cx="10805651" cy="461665"/>
          </a:xfrm>
          <a:prstGeom prst="rect">
            <a:avLst/>
          </a:prstGeom>
          <a:noFill/>
        </p:spPr>
        <p:txBody>
          <a:bodyPr wrap="square" rtlCol="0">
            <a:spAutoFit/>
          </a:bodyPr>
          <a:lstStyle/>
          <a:p>
            <a:pPr marL="110160">
              <a:spcBef>
                <a:spcPts val="1417"/>
              </a:spcBef>
              <a:buClr>
                <a:srgbClr val="000000"/>
              </a:buClr>
              <a:buSzPct val="45000"/>
            </a:pPr>
            <a:r>
              <a:rPr lang="de-DE" sz="2400" b="1" u="sng" dirty="0"/>
              <a:t>Weitere Termine</a:t>
            </a:r>
            <a:endParaRPr lang="de-DE" sz="2400" b="1" u="sng" spc="-1" dirty="0"/>
          </a:p>
        </p:txBody>
      </p:sp>
    </p:spTree>
    <p:extLst>
      <p:ext uri="{BB962C8B-B14F-4D97-AF65-F5344CB8AC3E}">
        <p14:creationId xmlns:p14="http://schemas.microsoft.com/office/powerpoint/2010/main" val="2761317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B912DD-AE59-70C2-83C9-02FBA45FC341}"/>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43CB4324-42F2-40F9-0B48-65D1C35E48F6}"/>
              </a:ext>
            </a:extLst>
          </p:cNvPr>
          <p:cNvSpPr/>
          <p:nvPr/>
        </p:nvSpPr>
        <p:spPr>
          <a:xfrm>
            <a:off x="0" y="0"/>
            <a:ext cx="12193588" cy="6858000"/>
          </a:xfrm>
          <a:prstGeom prst="rect">
            <a:avLst/>
          </a:prstGeom>
          <a:solidFill>
            <a:srgbClr val="EADC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Rechteck 5">
            <a:extLst>
              <a:ext uri="{FF2B5EF4-FFF2-40B4-BE49-F238E27FC236}">
                <a16:creationId xmlns:a16="http://schemas.microsoft.com/office/drawing/2014/main" id="{89125A41-4879-93BA-C39C-88B2918EC76A}"/>
              </a:ext>
            </a:extLst>
          </p:cNvPr>
          <p:cNvSpPr/>
          <p:nvPr/>
        </p:nvSpPr>
        <p:spPr>
          <a:xfrm>
            <a:off x="0" y="0"/>
            <a:ext cx="12193588" cy="604984"/>
          </a:xfrm>
          <a:prstGeom prst="rect">
            <a:avLst/>
          </a:prstGeom>
          <a:solidFill>
            <a:schemeClr val="accent6">
              <a:lumMod val="5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 1">
            <a:extLst>
              <a:ext uri="{FF2B5EF4-FFF2-40B4-BE49-F238E27FC236}">
                <a16:creationId xmlns:a16="http://schemas.microsoft.com/office/drawing/2014/main" id="{8594F73A-AFB9-660D-1DF6-01131DCB4B4A}"/>
              </a:ext>
            </a:extLst>
          </p:cNvPr>
          <p:cNvSpPr>
            <a:spLocks noGrp="1"/>
          </p:cNvSpPr>
          <p:nvPr>
            <p:ph type="title"/>
          </p:nvPr>
        </p:nvSpPr>
        <p:spPr>
          <a:xfrm>
            <a:off x="89284" y="140260"/>
            <a:ext cx="11700386" cy="324464"/>
          </a:xfrm>
        </p:spPr>
        <p:txBody>
          <a:bodyPr/>
          <a:lstStyle/>
          <a:p>
            <a:pPr algn="ctr"/>
            <a:r>
              <a:rPr lang="de-DE" sz="2000" spc="-1" dirty="0">
                <a:solidFill>
                  <a:schemeClr val="bg1"/>
                </a:solidFill>
                <a:latin typeface="Calibri Light"/>
                <a:ea typeface="DejaVu Sans"/>
              </a:rPr>
              <a:t>J</a:t>
            </a:r>
            <a:r>
              <a:rPr lang="de-DE" sz="2000" b="1" strike="noStrike" spc="-1" dirty="0">
                <a:solidFill>
                  <a:schemeClr val="bg1"/>
                </a:solidFill>
                <a:latin typeface="Calibri Light"/>
                <a:ea typeface="DejaVu Sans"/>
              </a:rPr>
              <a:t>agdverband  Altkreis Seelow e.V. Mitgliederversammlung 15.03.2025</a:t>
            </a:r>
            <a:endParaRPr lang="de-DE" sz="2000" dirty="0">
              <a:solidFill>
                <a:schemeClr val="bg1"/>
              </a:solidFill>
            </a:endParaRPr>
          </a:p>
        </p:txBody>
      </p:sp>
      <p:sp>
        <p:nvSpPr>
          <p:cNvPr id="3" name="Untertitel 2">
            <a:extLst>
              <a:ext uri="{FF2B5EF4-FFF2-40B4-BE49-F238E27FC236}">
                <a16:creationId xmlns:a16="http://schemas.microsoft.com/office/drawing/2014/main" id="{575842F9-EBD4-64EB-8651-C68A0AF6E806}"/>
              </a:ext>
            </a:extLst>
          </p:cNvPr>
          <p:cNvSpPr>
            <a:spLocks noGrp="1"/>
          </p:cNvSpPr>
          <p:nvPr>
            <p:ph type="subTitle"/>
          </p:nvPr>
        </p:nvSpPr>
        <p:spPr>
          <a:xfrm>
            <a:off x="609479" y="1445342"/>
            <a:ext cx="11090907" cy="5284838"/>
          </a:xfrm>
        </p:spPr>
        <p:txBody>
          <a:bodyPr/>
          <a:lstStyle/>
          <a:p>
            <a:pPr>
              <a:lnSpc>
                <a:spcPct val="100000"/>
              </a:lnSpc>
              <a:spcBef>
                <a:spcPts val="1417"/>
              </a:spcBef>
            </a:pPr>
            <a:r>
              <a:rPr lang="de-DE" sz="4000" dirty="0">
                <a:hlinkClick r:id="rId2"/>
              </a:rPr>
              <a:t>Startseite - Jagdverband Altkreis Seelow</a:t>
            </a:r>
            <a:endParaRPr lang="de-DE" sz="8000" b="1" strike="noStrike" spc="-1" dirty="0">
              <a:latin typeface="+mn-lt"/>
            </a:endParaRPr>
          </a:p>
          <a:p>
            <a:pPr>
              <a:lnSpc>
                <a:spcPct val="100000"/>
              </a:lnSpc>
              <a:spcBef>
                <a:spcPts val="1417"/>
              </a:spcBef>
            </a:pPr>
            <a:endParaRPr lang="de-DE" sz="2800" b="1" spc="-1" dirty="0">
              <a:latin typeface="+mn-lt"/>
            </a:endParaRPr>
          </a:p>
          <a:p>
            <a:pPr>
              <a:lnSpc>
                <a:spcPct val="100000"/>
              </a:lnSpc>
              <a:spcBef>
                <a:spcPts val="1417"/>
              </a:spcBef>
            </a:pPr>
            <a:endParaRPr lang="de-DE" sz="2800" b="1" strike="noStrike" spc="-1" dirty="0">
              <a:latin typeface="+mn-lt"/>
            </a:endParaRPr>
          </a:p>
          <a:p>
            <a:pPr>
              <a:lnSpc>
                <a:spcPct val="100000"/>
              </a:lnSpc>
              <a:spcBef>
                <a:spcPts val="1417"/>
              </a:spcBef>
            </a:pPr>
            <a:r>
              <a:rPr lang="de-DE" sz="2800" b="1" strike="noStrike" spc="-1" dirty="0">
                <a:latin typeface="+mn-lt"/>
              </a:rPr>
              <a:t>Ein herzliches Dankeschön an Lena Grasse</a:t>
            </a:r>
          </a:p>
        </p:txBody>
      </p:sp>
      <p:pic>
        <p:nvPicPr>
          <p:cNvPr id="5" name="Grafik 4" descr="Ein Bild, das Text, Logo, Emblem, Symbol enthält.">
            <a:extLst>
              <a:ext uri="{FF2B5EF4-FFF2-40B4-BE49-F238E27FC236}">
                <a16:creationId xmlns:a16="http://schemas.microsoft.com/office/drawing/2014/main" id="{865FA8BB-0073-D8A1-1539-87121B8C66C0}"/>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5202" b="94055" l="6639" r="94626">
                        <a14:foregroundMark x1="63593" y1="67357" x2="63593" y2="67357"/>
                        <a14:foregroundMark x1="59852" y1="59448" x2="59852" y2="59448"/>
                        <a14:foregroundMark x1="45416" y1="43206" x2="40832" y2="57378"/>
                        <a14:foregroundMark x1="40832" y1="57378" x2="54795" y2="65393"/>
                        <a14:foregroundMark x1="54795" y1="65393" x2="62065" y2="57590"/>
                        <a14:foregroundMark x1="62065" y1="57590" x2="61538" y2="54989"/>
                        <a14:foregroundMark x1="43203" y1="27282" x2="28082" y2="34130"/>
                        <a14:foregroundMark x1="28082" y1="34130" x2="24974" y2="61783"/>
                        <a14:foregroundMark x1="24974" y1="61783" x2="57587" y2="76168"/>
                        <a14:foregroundMark x1="57587" y1="76168" x2="91904" y2="67872"/>
                        <a14:foregroundMark x1="95061" y1="58195" x2="94626" y2="50743"/>
                        <a14:foregroundMark x1="94626" y1="50743" x2="82086" y2="24522"/>
                        <a14:foregroundMark x1="23973" y1="13907" x2="17439" y2="19268"/>
                        <a14:foregroundMark x1="17439" y1="19268" x2="11117" y2="32378"/>
                        <a14:foregroundMark x1="11117" y1="32378" x2="10537" y2="47665"/>
                        <a14:foregroundMark x1="10537" y1="47665" x2="19336" y2="69108"/>
                        <a14:foregroundMark x1="19336" y1="69108" x2="51633" y2="79140"/>
                        <a14:foregroundMark x1="51633" y1="79140" x2="78188" y2="61730"/>
                        <a14:foregroundMark x1="78188" y1="61730" x2="85458" y2="40605"/>
                        <a14:foregroundMark x1="85458" y1="40605" x2="68809" y2="21815"/>
                        <a14:foregroundMark x1="68809" y1="21815" x2="48209" y2="16985"/>
                        <a14:foregroundMark x1="48209" y1="16985" x2="29663" y2="21656"/>
                        <a14:foregroundMark x1="29663" y1="21656" x2="25342" y2="25902"/>
                        <a14:foregroundMark x1="12750" y1="26592" x2="4558" y2="43200"/>
                        <a14:foregroundMark x1="4949" y1="46341" x2="9484" y2="65499"/>
                        <a14:foregroundMark x1="9484" y1="65499" x2="15595" y2="76645"/>
                        <a14:foregroundMark x1="15595" y1="76645" x2="44731" y2="88482"/>
                        <a14:foregroundMark x1="44731" y1="88482" x2="54531" y2="87951"/>
                        <a14:foregroundMark x1="54531" y1="87951" x2="78451" y2="73142"/>
                        <a14:foregroundMark x1="78451" y1="73142" x2="85564" y2="51433"/>
                        <a14:foregroundMark x1="85564" y1="51433" x2="84879" y2="29883"/>
                        <a14:foregroundMark x1="84879" y1="29883" x2="83456" y2="25902"/>
                        <a14:foregroundMark x1="21075" y1="82590" x2="35142" y2="91932"/>
                        <a14:foregroundMark x1="35142" y1="91932" x2="44626" y2="91985"/>
                        <a14:foregroundMark x1="44626" y1="91985" x2="66649" y2="88747"/>
                        <a14:foregroundMark x1="66649" y1="88747" x2="85564" y2="76327"/>
                        <a14:foregroundMark x1="85564" y1="76327" x2="89094" y2="71125"/>
                        <a14:foregroundMark x1="54900" y1="94214" x2="47418" y2="92675"/>
                        <a14:foregroundMark x1="5479" y1="54989" x2="6639" y2="45170"/>
                        <a14:foregroundMark x1="6639" y1="45170" x2="25184" y2="18896"/>
                        <a14:foregroundMark x1="36038" y1="9820" x2="58535" y2="7590"/>
                        <a14:foregroundMark x1="58535" y1="7590" x2="68493" y2="9130"/>
                        <a14:foregroundMark x1="68493" y1="9130" x2="68704" y2="9448"/>
                        <a14:foregroundMark x1="55427" y1="5202" x2="55427" y2="5202"/>
                        <a14:foregroundMark x1="54900" y1="5361" x2="52371" y2="5361"/>
                        <a14:foregroundMark x1="52371" y1="5361" x2="52371" y2="5361"/>
                        <a14:foregroundMark x1="52371" y1="5361" x2="52371" y2="5361"/>
                        <a14:foregroundMark x1="52371" y1="5361" x2="52371" y2="5361"/>
                        <a14:backgroundMark x1="4584" y1="43206" x2="3952" y2="46125"/>
                        <a14:backgroundMark x1="95890" y1="58439" x2="92308" y2="70435"/>
                        <a14:backgroundMark x1="95680" y1="59979" x2="95205" y2="64915"/>
                        <a14:backgroundMark x1="95205" y1="65605" x2="96575" y2="67357"/>
                        <a14:backgroundMark x1="96207" y1="62739" x2="93678" y2="69586"/>
                      </a14:backgroundRemoval>
                    </a14:imgEffect>
                  </a14:imgLayer>
                </a14:imgProps>
              </a:ext>
              <a:ext uri="{28A0092B-C50C-407E-A947-70E740481C1C}">
                <a14:useLocalDpi xmlns:a14="http://schemas.microsoft.com/office/drawing/2010/main" val="0"/>
              </a:ext>
            </a:extLst>
          </a:blip>
          <a:stretch>
            <a:fillRect/>
          </a:stretch>
        </p:blipFill>
        <p:spPr>
          <a:xfrm>
            <a:off x="108155" y="0"/>
            <a:ext cx="609479" cy="604984"/>
          </a:xfrm>
          <a:prstGeom prst="rect">
            <a:avLst/>
          </a:prstGeom>
        </p:spPr>
      </p:pic>
      <p:sp>
        <p:nvSpPr>
          <p:cNvPr id="10" name="Textfeld 9">
            <a:extLst>
              <a:ext uri="{FF2B5EF4-FFF2-40B4-BE49-F238E27FC236}">
                <a16:creationId xmlns:a16="http://schemas.microsoft.com/office/drawing/2014/main" id="{479E8152-514B-21A0-4436-33EC57ECBD93}"/>
              </a:ext>
            </a:extLst>
          </p:cNvPr>
          <p:cNvSpPr txBox="1"/>
          <p:nvPr/>
        </p:nvSpPr>
        <p:spPr>
          <a:xfrm>
            <a:off x="536651" y="855857"/>
            <a:ext cx="10805651" cy="1010533"/>
          </a:xfrm>
          <a:prstGeom prst="rect">
            <a:avLst/>
          </a:prstGeom>
          <a:noFill/>
        </p:spPr>
        <p:txBody>
          <a:bodyPr wrap="square" rtlCol="0">
            <a:spAutoFit/>
          </a:bodyPr>
          <a:lstStyle/>
          <a:p>
            <a:pPr marL="110160">
              <a:spcBef>
                <a:spcPts val="1417"/>
              </a:spcBef>
              <a:buClr>
                <a:srgbClr val="000000"/>
              </a:buClr>
              <a:buSzPct val="45000"/>
            </a:pPr>
            <a:r>
              <a:rPr lang="de-DE" sz="2400" b="1" u="sng" spc="-1" dirty="0"/>
              <a:t>Der Jagdverband Altkreis Seelow e. V. mit neuer Internetseite</a:t>
            </a:r>
          </a:p>
          <a:p>
            <a:pPr marL="110160">
              <a:spcBef>
                <a:spcPts val="1417"/>
              </a:spcBef>
              <a:buClr>
                <a:srgbClr val="000000"/>
              </a:buClr>
              <a:buSzPct val="45000"/>
            </a:pPr>
            <a:endParaRPr lang="de-DE" sz="2400" b="1" u="sng" spc="-1" dirty="0"/>
          </a:p>
        </p:txBody>
      </p:sp>
    </p:spTree>
    <p:extLst>
      <p:ext uri="{BB962C8B-B14F-4D97-AF65-F5344CB8AC3E}">
        <p14:creationId xmlns:p14="http://schemas.microsoft.com/office/powerpoint/2010/main" val="4112035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AB7F5A-D530-DD5C-076A-69A5B5C27DCE}"/>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A4B5C00F-A914-16A0-EE1B-333B87095155}"/>
              </a:ext>
            </a:extLst>
          </p:cNvPr>
          <p:cNvSpPr/>
          <p:nvPr/>
        </p:nvSpPr>
        <p:spPr>
          <a:xfrm>
            <a:off x="0" y="0"/>
            <a:ext cx="12193588" cy="6858000"/>
          </a:xfrm>
          <a:prstGeom prst="rect">
            <a:avLst/>
          </a:prstGeom>
          <a:solidFill>
            <a:srgbClr val="EADC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Rechteck 5">
            <a:extLst>
              <a:ext uri="{FF2B5EF4-FFF2-40B4-BE49-F238E27FC236}">
                <a16:creationId xmlns:a16="http://schemas.microsoft.com/office/drawing/2014/main" id="{17E0B98C-0C96-F90A-53F5-D0B7EF067943}"/>
              </a:ext>
            </a:extLst>
          </p:cNvPr>
          <p:cNvSpPr/>
          <p:nvPr/>
        </p:nvSpPr>
        <p:spPr>
          <a:xfrm>
            <a:off x="0" y="0"/>
            <a:ext cx="12193588" cy="604984"/>
          </a:xfrm>
          <a:prstGeom prst="rect">
            <a:avLst/>
          </a:prstGeom>
          <a:solidFill>
            <a:schemeClr val="accent6">
              <a:lumMod val="5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 1">
            <a:extLst>
              <a:ext uri="{FF2B5EF4-FFF2-40B4-BE49-F238E27FC236}">
                <a16:creationId xmlns:a16="http://schemas.microsoft.com/office/drawing/2014/main" id="{80345BB1-742A-CE87-22F9-0D9F677E3665}"/>
              </a:ext>
            </a:extLst>
          </p:cNvPr>
          <p:cNvSpPr>
            <a:spLocks noGrp="1"/>
          </p:cNvSpPr>
          <p:nvPr>
            <p:ph type="title"/>
          </p:nvPr>
        </p:nvSpPr>
        <p:spPr>
          <a:xfrm>
            <a:off x="89284" y="140260"/>
            <a:ext cx="11700386" cy="324464"/>
          </a:xfrm>
        </p:spPr>
        <p:txBody>
          <a:bodyPr/>
          <a:lstStyle/>
          <a:p>
            <a:pPr algn="ctr"/>
            <a:r>
              <a:rPr lang="de-DE" sz="2000" spc="-1" dirty="0">
                <a:solidFill>
                  <a:schemeClr val="bg1"/>
                </a:solidFill>
                <a:latin typeface="Calibri Light"/>
                <a:ea typeface="DejaVu Sans"/>
              </a:rPr>
              <a:t>J</a:t>
            </a:r>
            <a:r>
              <a:rPr lang="de-DE" sz="2000" b="1" strike="noStrike" spc="-1" dirty="0">
                <a:solidFill>
                  <a:schemeClr val="bg1"/>
                </a:solidFill>
                <a:latin typeface="Calibri Light"/>
                <a:ea typeface="DejaVu Sans"/>
              </a:rPr>
              <a:t>agdverband  Altkreis Seelow e.V. Mitgliederversammlung 15.03.2025</a:t>
            </a:r>
            <a:endParaRPr lang="de-DE" sz="2000" dirty="0">
              <a:solidFill>
                <a:schemeClr val="bg1"/>
              </a:solidFill>
            </a:endParaRPr>
          </a:p>
        </p:txBody>
      </p:sp>
      <p:sp>
        <p:nvSpPr>
          <p:cNvPr id="3" name="Untertitel 2">
            <a:extLst>
              <a:ext uri="{FF2B5EF4-FFF2-40B4-BE49-F238E27FC236}">
                <a16:creationId xmlns:a16="http://schemas.microsoft.com/office/drawing/2014/main" id="{40D68060-E1D3-7101-6519-F6A65AD4508E}"/>
              </a:ext>
            </a:extLst>
          </p:cNvPr>
          <p:cNvSpPr>
            <a:spLocks noGrp="1"/>
          </p:cNvSpPr>
          <p:nvPr>
            <p:ph type="subTitle"/>
          </p:nvPr>
        </p:nvSpPr>
        <p:spPr>
          <a:xfrm>
            <a:off x="609479" y="1445342"/>
            <a:ext cx="11090907" cy="5284838"/>
          </a:xfrm>
        </p:spPr>
        <p:txBody>
          <a:bodyPr/>
          <a:lstStyle/>
          <a:p>
            <a:pPr marL="110160">
              <a:lnSpc>
                <a:spcPct val="100000"/>
              </a:lnSpc>
              <a:spcBef>
                <a:spcPts val="1417"/>
              </a:spcBef>
              <a:buClr>
                <a:srgbClr val="000000"/>
              </a:buClr>
              <a:buSzPct val="45000"/>
            </a:pPr>
            <a:r>
              <a:rPr lang="de-DE" sz="2400" b="0" strike="noStrike" spc="-1" dirty="0">
                <a:latin typeface="Arial"/>
              </a:rPr>
              <a:t>Vorschlag: Lena Grasse</a:t>
            </a:r>
          </a:p>
          <a:p>
            <a:pPr>
              <a:lnSpc>
                <a:spcPct val="100000"/>
              </a:lnSpc>
              <a:spcBef>
                <a:spcPts val="1417"/>
              </a:spcBef>
            </a:pPr>
            <a:endParaRPr lang="de-DE" sz="2800" b="0" strike="noStrike" spc="-1" dirty="0">
              <a:latin typeface="Arial"/>
            </a:endParaRPr>
          </a:p>
        </p:txBody>
      </p:sp>
      <p:pic>
        <p:nvPicPr>
          <p:cNvPr id="5" name="Grafik 4" descr="Ein Bild, das Text, Logo, Emblem, Symbol enthält.">
            <a:extLst>
              <a:ext uri="{FF2B5EF4-FFF2-40B4-BE49-F238E27FC236}">
                <a16:creationId xmlns:a16="http://schemas.microsoft.com/office/drawing/2014/main" id="{10AB9DE9-ABE1-E6E2-C63B-9DED8B4A42E9}"/>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5202" b="94055" l="6639" r="94626">
                        <a14:foregroundMark x1="63593" y1="67357" x2="63593" y2="67357"/>
                        <a14:foregroundMark x1="59852" y1="59448" x2="59852" y2="59448"/>
                        <a14:foregroundMark x1="45416" y1="43206" x2="40832" y2="57378"/>
                        <a14:foregroundMark x1="40832" y1="57378" x2="54795" y2="65393"/>
                        <a14:foregroundMark x1="54795" y1="65393" x2="62065" y2="57590"/>
                        <a14:foregroundMark x1="62065" y1="57590" x2="61538" y2="54989"/>
                        <a14:foregroundMark x1="43203" y1="27282" x2="28082" y2="34130"/>
                        <a14:foregroundMark x1="28082" y1="34130" x2="24974" y2="61783"/>
                        <a14:foregroundMark x1="24974" y1="61783" x2="57587" y2="76168"/>
                        <a14:foregroundMark x1="57587" y1="76168" x2="91904" y2="67872"/>
                        <a14:foregroundMark x1="95061" y1="58195" x2="94626" y2="50743"/>
                        <a14:foregroundMark x1="94626" y1="50743" x2="82086" y2="24522"/>
                        <a14:foregroundMark x1="23973" y1="13907" x2="17439" y2="19268"/>
                        <a14:foregroundMark x1="17439" y1="19268" x2="11117" y2="32378"/>
                        <a14:foregroundMark x1="11117" y1="32378" x2="10537" y2="47665"/>
                        <a14:foregroundMark x1="10537" y1="47665" x2="19336" y2="69108"/>
                        <a14:foregroundMark x1="19336" y1="69108" x2="51633" y2="79140"/>
                        <a14:foregroundMark x1="51633" y1="79140" x2="78188" y2="61730"/>
                        <a14:foregroundMark x1="78188" y1="61730" x2="85458" y2="40605"/>
                        <a14:foregroundMark x1="85458" y1="40605" x2="68809" y2="21815"/>
                        <a14:foregroundMark x1="68809" y1="21815" x2="48209" y2="16985"/>
                        <a14:foregroundMark x1="48209" y1="16985" x2="29663" y2="21656"/>
                        <a14:foregroundMark x1="29663" y1="21656" x2="25342" y2="25902"/>
                        <a14:foregroundMark x1="12750" y1="26592" x2="4558" y2="43200"/>
                        <a14:foregroundMark x1="4949" y1="46341" x2="9484" y2="65499"/>
                        <a14:foregroundMark x1="9484" y1="65499" x2="15595" y2="76645"/>
                        <a14:foregroundMark x1="15595" y1="76645" x2="44731" y2="88482"/>
                        <a14:foregroundMark x1="44731" y1="88482" x2="54531" y2="87951"/>
                        <a14:foregroundMark x1="54531" y1="87951" x2="78451" y2="73142"/>
                        <a14:foregroundMark x1="78451" y1="73142" x2="85564" y2="51433"/>
                        <a14:foregroundMark x1="85564" y1="51433" x2="84879" y2="29883"/>
                        <a14:foregroundMark x1="84879" y1="29883" x2="83456" y2="25902"/>
                        <a14:foregroundMark x1="21075" y1="82590" x2="35142" y2="91932"/>
                        <a14:foregroundMark x1="35142" y1="91932" x2="44626" y2="91985"/>
                        <a14:foregroundMark x1="44626" y1="91985" x2="66649" y2="88747"/>
                        <a14:foregroundMark x1="66649" y1="88747" x2="85564" y2="76327"/>
                        <a14:foregroundMark x1="85564" y1="76327" x2="89094" y2="71125"/>
                        <a14:foregroundMark x1="54900" y1="94214" x2="47418" y2="92675"/>
                        <a14:foregroundMark x1="5479" y1="54989" x2="6639" y2="45170"/>
                        <a14:foregroundMark x1="6639" y1="45170" x2="25184" y2="18896"/>
                        <a14:foregroundMark x1="36038" y1="9820" x2="58535" y2="7590"/>
                        <a14:foregroundMark x1="58535" y1="7590" x2="68493" y2="9130"/>
                        <a14:foregroundMark x1="68493" y1="9130" x2="68704" y2="9448"/>
                        <a14:foregroundMark x1="55427" y1="5202" x2="55427" y2="5202"/>
                        <a14:foregroundMark x1="54900" y1="5361" x2="52371" y2="5361"/>
                        <a14:foregroundMark x1="52371" y1="5361" x2="52371" y2="5361"/>
                        <a14:foregroundMark x1="52371" y1="5361" x2="52371" y2="5361"/>
                        <a14:foregroundMark x1="52371" y1="5361" x2="52371" y2="5361"/>
                        <a14:backgroundMark x1="4584" y1="43206" x2="3952" y2="46125"/>
                        <a14:backgroundMark x1="95890" y1="58439" x2="92308" y2="70435"/>
                        <a14:backgroundMark x1="95680" y1="59979" x2="95205" y2="64915"/>
                        <a14:backgroundMark x1="95205" y1="65605" x2="96575" y2="67357"/>
                        <a14:backgroundMark x1="96207" y1="62739" x2="93678" y2="69586"/>
                      </a14:backgroundRemoval>
                    </a14:imgEffect>
                  </a14:imgLayer>
                </a14:imgProps>
              </a:ext>
              <a:ext uri="{28A0092B-C50C-407E-A947-70E740481C1C}">
                <a14:useLocalDpi xmlns:a14="http://schemas.microsoft.com/office/drawing/2010/main" val="0"/>
              </a:ext>
            </a:extLst>
          </a:blip>
          <a:stretch>
            <a:fillRect/>
          </a:stretch>
        </p:blipFill>
        <p:spPr>
          <a:xfrm>
            <a:off x="108155" y="0"/>
            <a:ext cx="609479" cy="604984"/>
          </a:xfrm>
          <a:prstGeom prst="rect">
            <a:avLst/>
          </a:prstGeom>
        </p:spPr>
      </p:pic>
      <p:sp>
        <p:nvSpPr>
          <p:cNvPr id="10" name="Textfeld 9">
            <a:extLst>
              <a:ext uri="{FF2B5EF4-FFF2-40B4-BE49-F238E27FC236}">
                <a16:creationId xmlns:a16="http://schemas.microsoft.com/office/drawing/2014/main" id="{DD9B7DA8-5D62-561B-3F90-988D7D2726AA}"/>
              </a:ext>
            </a:extLst>
          </p:cNvPr>
          <p:cNvSpPr txBox="1"/>
          <p:nvPr/>
        </p:nvSpPr>
        <p:spPr>
          <a:xfrm>
            <a:off x="693968" y="860567"/>
            <a:ext cx="10805651" cy="1010533"/>
          </a:xfrm>
          <a:prstGeom prst="rect">
            <a:avLst/>
          </a:prstGeom>
          <a:noFill/>
        </p:spPr>
        <p:txBody>
          <a:bodyPr wrap="square" rtlCol="0">
            <a:spAutoFit/>
          </a:bodyPr>
          <a:lstStyle/>
          <a:p>
            <a:pPr marL="110160" marR="0" lvl="0" indent="0" algn="l" defTabSz="914400" rtl="0" eaLnBrk="1" fontAlgn="auto" latinLnBrk="0" hangingPunct="1">
              <a:lnSpc>
                <a:spcPct val="100000"/>
              </a:lnSpc>
              <a:spcBef>
                <a:spcPts val="1417"/>
              </a:spcBef>
              <a:spcAft>
                <a:spcPts val="0"/>
              </a:spcAft>
              <a:buClr>
                <a:srgbClr val="000000"/>
              </a:buClr>
              <a:buSzPct val="45000"/>
              <a:buFontTx/>
              <a:buNone/>
              <a:tabLst/>
              <a:defRPr/>
            </a:pPr>
            <a:r>
              <a:rPr kumimoji="0" lang="de-DE" sz="2400" b="1" i="0" u="sng" strike="noStrike" kern="1200" cap="none" spc="-1" normalizeH="0" baseline="0" noProof="0" dirty="0">
                <a:ln>
                  <a:noFill/>
                </a:ln>
                <a:solidFill>
                  <a:prstClr val="black"/>
                </a:solidFill>
                <a:effectLst/>
                <a:uLnTx/>
                <a:uFillTx/>
                <a:latin typeface="Arial"/>
              </a:rPr>
              <a:t>11. Berufung IT-Beauftragte</a:t>
            </a:r>
          </a:p>
          <a:p>
            <a:pPr marL="110160">
              <a:spcBef>
                <a:spcPts val="1417"/>
              </a:spcBef>
              <a:buClr>
                <a:srgbClr val="000000"/>
              </a:buClr>
              <a:buSzPct val="45000"/>
            </a:pPr>
            <a:endParaRPr lang="de-DE" sz="2400" b="1" u="sng" spc="-1" dirty="0"/>
          </a:p>
        </p:txBody>
      </p:sp>
    </p:spTree>
    <p:extLst>
      <p:ext uri="{BB962C8B-B14F-4D97-AF65-F5344CB8AC3E}">
        <p14:creationId xmlns:p14="http://schemas.microsoft.com/office/powerpoint/2010/main" val="1422527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94044D-AC9A-489E-EFF6-E3C0844408CA}"/>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9E345773-6E1E-072F-5B1C-484C6AA7136E}"/>
              </a:ext>
            </a:extLst>
          </p:cNvPr>
          <p:cNvSpPr/>
          <p:nvPr/>
        </p:nvSpPr>
        <p:spPr>
          <a:xfrm>
            <a:off x="0" y="0"/>
            <a:ext cx="12193588" cy="6858000"/>
          </a:xfrm>
          <a:prstGeom prst="rect">
            <a:avLst/>
          </a:prstGeom>
          <a:solidFill>
            <a:srgbClr val="EADC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Rechteck 5">
            <a:extLst>
              <a:ext uri="{FF2B5EF4-FFF2-40B4-BE49-F238E27FC236}">
                <a16:creationId xmlns:a16="http://schemas.microsoft.com/office/drawing/2014/main" id="{3CF24E07-B7E0-5159-BE8E-81F525ECF927}"/>
              </a:ext>
            </a:extLst>
          </p:cNvPr>
          <p:cNvSpPr/>
          <p:nvPr/>
        </p:nvSpPr>
        <p:spPr>
          <a:xfrm>
            <a:off x="0" y="0"/>
            <a:ext cx="12193588" cy="604984"/>
          </a:xfrm>
          <a:prstGeom prst="rect">
            <a:avLst/>
          </a:prstGeom>
          <a:solidFill>
            <a:schemeClr val="accent6">
              <a:lumMod val="5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 1">
            <a:extLst>
              <a:ext uri="{FF2B5EF4-FFF2-40B4-BE49-F238E27FC236}">
                <a16:creationId xmlns:a16="http://schemas.microsoft.com/office/drawing/2014/main" id="{C25EFF26-58F3-0B00-3AAA-D538C551F5B6}"/>
              </a:ext>
            </a:extLst>
          </p:cNvPr>
          <p:cNvSpPr>
            <a:spLocks noGrp="1"/>
          </p:cNvSpPr>
          <p:nvPr>
            <p:ph type="title"/>
          </p:nvPr>
        </p:nvSpPr>
        <p:spPr>
          <a:xfrm>
            <a:off x="89284" y="140260"/>
            <a:ext cx="11700386" cy="324464"/>
          </a:xfrm>
        </p:spPr>
        <p:txBody>
          <a:bodyPr/>
          <a:lstStyle/>
          <a:p>
            <a:pPr algn="ctr"/>
            <a:r>
              <a:rPr lang="de-DE" sz="2000" spc="-1" dirty="0">
                <a:solidFill>
                  <a:schemeClr val="bg1"/>
                </a:solidFill>
                <a:latin typeface="Calibri Light"/>
                <a:ea typeface="DejaVu Sans"/>
              </a:rPr>
              <a:t>J</a:t>
            </a:r>
            <a:r>
              <a:rPr lang="de-DE" sz="2000" b="1" strike="noStrike" spc="-1" dirty="0">
                <a:solidFill>
                  <a:schemeClr val="bg1"/>
                </a:solidFill>
                <a:latin typeface="Calibri Light"/>
                <a:ea typeface="DejaVu Sans"/>
              </a:rPr>
              <a:t>agdverband  Altkreis Seelow e.V. Mitgliederversammlung 15.03.2025</a:t>
            </a:r>
            <a:endParaRPr lang="de-DE" sz="2000" dirty="0">
              <a:solidFill>
                <a:schemeClr val="bg1"/>
              </a:solidFill>
            </a:endParaRPr>
          </a:p>
        </p:txBody>
      </p:sp>
      <p:sp>
        <p:nvSpPr>
          <p:cNvPr id="3" name="Untertitel 2">
            <a:extLst>
              <a:ext uri="{FF2B5EF4-FFF2-40B4-BE49-F238E27FC236}">
                <a16:creationId xmlns:a16="http://schemas.microsoft.com/office/drawing/2014/main" id="{A5B9F0FE-34C9-4B66-72D0-1AFBC4D11FC6}"/>
              </a:ext>
            </a:extLst>
          </p:cNvPr>
          <p:cNvSpPr>
            <a:spLocks noGrp="1"/>
          </p:cNvSpPr>
          <p:nvPr>
            <p:ph type="subTitle"/>
          </p:nvPr>
        </p:nvSpPr>
        <p:spPr>
          <a:xfrm>
            <a:off x="609479" y="1445342"/>
            <a:ext cx="11090907" cy="5284838"/>
          </a:xfrm>
        </p:spPr>
        <p:txBody>
          <a:bodyPr/>
          <a:lstStyle/>
          <a:p>
            <a:pPr marL="110160">
              <a:lnSpc>
                <a:spcPct val="100000"/>
              </a:lnSpc>
              <a:spcBef>
                <a:spcPts val="1417"/>
              </a:spcBef>
              <a:buClr>
                <a:srgbClr val="000000"/>
              </a:buClr>
              <a:buSzPct val="45000"/>
            </a:pPr>
            <a:endParaRPr lang="de-DE" sz="2400" b="0" strike="noStrike" spc="-1" dirty="0">
              <a:latin typeface="Arial"/>
            </a:endParaRPr>
          </a:p>
          <a:p>
            <a:pPr>
              <a:lnSpc>
                <a:spcPct val="100000"/>
              </a:lnSpc>
              <a:spcBef>
                <a:spcPts val="1417"/>
              </a:spcBef>
            </a:pPr>
            <a:endParaRPr lang="de-DE" sz="2800" b="0" strike="noStrike" spc="-1" dirty="0">
              <a:latin typeface="Arial"/>
            </a:endParaRPr>
          </a:p>
        </p:txBody>
      </p:sp>
      <p:pic>
        <p:nvPicPr>
          <p:cNvPr id="5" name="Grafik 4" descr="Ein Bild, das Text, Logo, Emblem, Symbol enthält.">
            <a:extLst>
              <a:ext uri="{FF2B5EF4-FFF2-40B4-BE49-F238E27FC236}">
                <a16:creationId xmlns:a16="http://schemas.microsoft.com/office/drawing/2014/main" id="{2304C803-1218-0111-9A07-341920C2E458}"/>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5202" b="94055" l="6639" r="94626">
                        <a14:foregroundMark x1="63593" y1="67357" x2="63593" y2="67357"/>
                        <a14:foregroundMark x1="59852" y1="59448" x2="59852" y2="59448"/>
                        <a14:foregroundMark x1="45416" y1="43206" x2="40832" y2="57378"/>
                        <a14:foregroundMark x1="40832" y1="57378" x2="54795" y2="65393"/>
                        <a14:foregroundMark x1="54795" y1="65393" x2="62065" y2="57590"/>
                        <a14:foregroundMark x1="62065" y1="57590" x2="61538" y2="54989"/>
                        <a14:foregroundMark x1="43203" y1="27282" x2="28082" y2="34130"/>
                        <a14:foregroundMark x1="28082" y1="34130" x2="24974" y2="61783"/>
                        <a14:foregroundMark x1="24974" y1="61783" x2="57587" y2="76168"/>
                        <a14:foregroundMark x1="57587" y1="76168" x2="91904" y2="67872"/>
                        <a14:foregroundMark x1="95061" y1="58195" x2="94626" y2="50743"/>
                        <a14:foregroundMark x1="94626" y1="50743" x2="82086" y2="24522"/>
                        <a14:foregroundMark x1="23973" y1="13907" x2="17439" y2="19268"/>
                        <a14:foregroundMark x1="17439" y1="19268" x2="11117" y2="32378"/>
                        <a14:foregroundMark x1="11117" y1="32378" x2="10537" y2="47665"/>
                        <a14:foregroundMark x1="10537" y1="47665" x2="19336" y2="69108"/>
                        <a14:foregroundMark x1="19336" y1="69108" x2="51633" y2="79140"/>
                        <a14:foregroundMark x1="51633" y1="79140" x2="78188" y2="61730"/>
                        <a14:foregroundMark x1="78188" y1="61730" x2="85458" y2="40605"/>
                        <a14:foregroundMark x1="85458" y1="40605" x2="68809" y2="21815"/>
                        <a14:foregroundMark x1="68809" y1="21815" x2="48209" y2="16985"/>
                        <a14:foregroundMark x1="48209" y1="16985" x2="29663" y2="21656"/>
                        <a14:foregroundMark x1="29663" y1="21656" x2="25342" y2="25902"/>
                        <a14:foregroundMark x1="12750" y1="26592" x2="4558" y2="43200"/>
                        <a14:foregroundMark x1="4949" y1="46341" x2="9484" y2="65499"/>
                        <a14:foregroundMark x1="9484" y1="65499" x2="15595" y2="76645"/>
                        <a14:foregroundMark x1="15595" y1="76645" x2="44731" y2="88482"/>
                        <a14:foregroundMark x1="44731" y1="88482" x2="54531" y2="87951"/>
                        <a14:foregroundMark x1="54531" y1="87951" x2="78451" y2="73142"/>
                        <a14:foregroundMark x1="78451" y1="73142" x2="85564" y2="51433"/>
                        <a14:foregroundMark x1="85564" y1="51433" x2="84879" y2="29883"/>
                        <a14:foregroundMark x1="84879" y1="29883" x2="83456" y2="25902"/>
                        <a14:foregroundMark x1="21075" y1="82590" x2="35142" y2="91932"/>
                        <a14:foregroundMark x1="35142" y1="91932" x2="44626" y2="91985"/>
                        <a14:foregroundMark x1="44626" y1="91985" x2="66649" y2="88747"/>
                        <a14:foregroundMark x1="66649" y1="88747" x2="85564" y2="76327"/>
                        <a14:foregroundMark x1="85564" y1="76327" x2="89094" y2="71125"/>
                        <a14:foregroundMark x1="54900" y1="94214" x2="47418" y2="92675"/>
                        <a14:foregroundMark x1="5479" y1="54989" x2="6639" y2="45170"/>
                        <a14:foregroundMark x1="6639" y1="45170" x2="25184" y2="18896"/>
                        <a14:foregroundMark x1="36038" y1="9820" x2="58535" y2="7590"/>
                        <a14:foregroundMark x1="58535" y1="7590" x2="68493" y2="9130"/>
                        <a14:foregroundMark x1="68493" y1="9130" x2="68704" y2="9448"/>
                        <a14:foregroundMark x1="55427" y1="5202" x2="55427" y2="5202"/>
                        <a14:foregroundMark x1="54900" y1="5361" x2="52371" y2="5361"/>
                        <a14:foregroundMark x1="52371" y1="5361" x2="52371" y2="5361"/>
                        <a14:foregroundMark x1="52371" y1="5361" x2="52371" y2="5361"/>
                        <a14:foregroundMark x1="52371" y1="5361" x2="52371" y2="5361"/>
                        <a14:backgroundMark x1="4584" y1="43206" x2="3952" y2="46125"/>
                        <a14:backgroundMark x1="95890" y1="58439" x2="92308" y2="70435"/>
                        <a14:backgroundMark x1="95680" y1="59979" x2="95205" y2="64915"/>
                        <a14:backgroundMark x1="95205" y1="65605" x2="96575" y2="67357"/>
                        <a14:backgroundMark x1="96207" y1="62739" x2="93678" y2="69586"/>
                      </a14:backgroundRemoval>
                    </a14:imgEffect>
                  </a14:imgLayer>
                </a14:imgProps>
              </a:ext>
              <a:ext uri="{28A0092B-C50C-407E-A947-70E740481C1C}">
                <a14:useLocalDpi xmlns:a14="http://schemas.microsoft.com/office/drawing/2010/main" val="0"/>
              </a:ext>
            </a:extLst>
          </a:blip>
          <a:stretch>
            <a:fillRect/>
          </a:stretch>
        </p:blipFill>
        <p:spPr>
          <a:xfrm>
            <a:off x="108155" y="0"/>
            <a:ext cx="609479" cy="604984"/>
          </a:xfrm>
          <a:prstGeom prst="rect">
            <a:avLst/>
          </a:prstGeom>
        </p:spPr>
      </p:pic>
      <p:sp>
        <p:nvSpPr>
          <p:cNvPr id="10" name="Textfeld 9">
            <a:extLst>
              <a:ext uri="{FF2B5EF4-FFF2-40B4-BE49-F238E27FC236}">
                <a16:creationId xmlns:a16="http://schemas.microsoft.com/office/drawing/2014/main" id="{385BDF91-7086-182E-8068-BCBB5B679BF7}"/>
              </a:ext>
            </a:extLst>
          </p:cNvPr>
          <p:cNvSpPr txBox="1"/>
          <p:nvPr/>
        </p:nvSpPr>
        <p:spPr>
          <a:xfrm>
            <a:off x="693968" y="860567"/>
            <a:ext cx="10805651" cy="1010533"/>
          </a:xfrm>
          <a:prstGeom prst="rect">
            <a:avLst/>
          </a:prstGeom>
          <a:noFill/>
        </p:spPr>
        <p:txBody>
          <a:bodyPr wrap="square" rtlCol="0">
            <a:spAutoFit/>
          </a:bodyPr>
          <a:lstStyle/>
          <a:p>
            <a:pPr marL="110160">
              <a:spcBef>
                <a:spcPts val="1417"/>
              </a:spcBef>
              <a:buClr>
                <a:srgbClr val="000000"/>
              </a:buClr>
              <a:buSzPct val="45000"/>
            </a:pPr>
            <a:r>
              <a:rPr lang="de-DE" sz="2400" b="1" u="sng" spc="-1" dirty="0"/>
              <a:t>12. Diskussion</a:t>
            </a:r>
          </a:p>
          <a:p>
            <a:pPr marL="110160">
              <a:spcBef>
                <a:spcPts val="1417"/>
              </a:spcBef>
              <a:buClr>
                <a:srgbClr val="000000"/>
              </a:buClr>
              <a:buSzPct val="45000"/>
            </a:pPr>
            <a:endParaRPr lang="de-DE" sz="2400" b="1" u="sng" spc="-1" dirty="0"/>
          </a:p>
        </p:txBody>
      </p:sp>
    </p:spTree>
    <p:extLst>
      <p:ext uri="{BB962C8B-B14F-4D97-AF65-F5344CB8AC3E}">
        <p14:creationId xmlns:p14="http://schemas.microsoft.com/office/powerpoint/2010/main" val="215397972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16F2D9-5030-0758-93C1-89223C5CDDB7}"/>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3678A220-8600-6349-EF8B-EF7BDC9FE338}"/>
              </a:ext>
            </a:extLst>
          </p:cNvPr>
          <p:cNvSpPr/>
          <p:nvPr/>
        </p:nvSpPr>
        <p:spPr>
          <a:xfrm>
            <a:off x="0" y="0"/>
            <a:ext cx="12193588" cy="6858000"/>
          </a:xfrm>
          <a:prstGeom prst="rect">
            <a:avLst/>
          </a:prstGeom>
          <a:solidFill>
            <a:srgbClr val="EADC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Rechteck 5">
            <a:extLst>
              <a:ext uri="{FF2B5EF4-FFF2-40B4-BE49-F238E27FC236}">
                <a16:creationId xmlns:a16="http://schemas.microsoft.com/office/drawing/2014/main" id="{B53A2DF9-296B-A7D9-8D64-20CE90C988BC}"/>
              </a:ext>
            </a:extLst>
          </p:cNvPr>
          <p:cNvSpPr/>
          <p:nvPr/>
        </p:nvSpPr>
        <p:spPr>
          <a:xfrm>
            <a:off x="0" y="0"/>
            <a:ext cx="12193588" cy="604984"/>
          </a:xfrm>
          <a:prstGeom prst="rect">
            <a:avLst/>
          </a:prstGeom>
          <a:solidFill>
            <a:schemeClr val="accent6">
              <a:lumMod val="5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 1">
            <a:extLst>
              <a:ext uri="{FF2B5EF4-FFF2-40B4-BE49-F238E27FC236}">
                <a16:creationId xmlns:a16="http://schemas.microsoft.com/office/drawing/2014/main" id="{3356C7DA-F1B8-6D99-8B2D-323E6A2E60BF}"/>
              </a:ext>
            </a:extLst>
          </p:cNvPr>
          <p:cNvSpPr>
            <a:spLocks noGrp="1"/>
          </p:cNvSpPr>
          <p:nvPr>
            <p:ph type="title"/>
          </p:nvPr>
        </p:nvSpPr>
        <p:spPr>
          <a:xfrm>
            <a:off x="89284" y="140260"/>
            <a:ext cx="11700386" cy="324464"/>
          </a:xfrm>
        </p:spPr>
        <p:txBody>
          <a:bodyPr/>
          <a:lstStyle/>
          <a:p>
            <a:pPr algn="ctr"/>
            <a:r>
              <a:rPr lang="de-DE" sz="2000" spc="-1" dirty="0">
                <a:solidFill>
                  <a:schemeClr val="bg1"/>
                </a:solidFill>
                <a:latin typeface="Calibri Light"/>
                <a:ea typeface="DejaVu Sans"/>
              </a:rPr>
              <a:t>J</a:t>
            </a:r>
            <a:r>
              <a:rPr lang="de-DE" sz="2000" b="1" strike="noStrike" spc="-1" dirty="0">
                <a:solidFill>
                  <a:schemeClr val="bg1"/>
                </a:solidFill>
                <a:latin typeface="Calibri Light"/>
                <a:ea typeface="DejaVu Sans"/>
              </a:rPr>
              <a:t>agdverband  Altkreis Seelow e.V. Mitgliederversammlung 15.03.2025</a:t>
            </a:r>
            <a:endParaRPr lang="de-DE" sz="2000" dirty="0">
              <a:solidFill>
                <a:schemeClr val="bg1"/>
              </a:solidFill>
            </a:endParaRPr>
          </a:p>
        </p:txBody>
      </p:sp>
      <p:sp>
        <p:nvSpPr>
          <p:cNvPr id="3" name="Untertitel 2">
            <a:extLst>
              <a:ext uri="{FF2B5EF4-FFF2-40B4-BE49-F238E27FC236}">
                <a16:creationId xmlns:a16="http://schemas.microsoft.com/office/drawing/2014/main" id="{FE57C526-9F68-33AC-39C7-DB64F45DFDF6}"/>
              </a:ext>
            </a:extLst>
          </p:cNvPr>
          <p:cNvSpPr>
            <a:spLocks noGrp="1"/>
          </p:cNvSpPr>
          <p:nvPr>
            <p:ph type="subTitle"/>
          </p:nvPr>
        </p:nvSpPr>
        <p:spPr>
          <a:xfrm>
            <a:off x="609479" y="1445342"/>
            <a:ext cx="11090907" cy="5284838"/>
          </a:xfrm>
        </p:spPr>
        <p:txBody>
          <a:bodyPr/>
          <a:lstStyle/>
          <a:p>
            <a:pPr marL="110160">
              <a:spcBef>
                <a:spcPts val="1417"/>
              </a:spcBef>
              <a:buClr>
                <a:srgbClr val="000000"/>
              </a:buClr>
              <a:buSzPct val="45000"/>
            </a:pPr>
            <a:r>
              <a:rPr lang="de-DE" sz="2400" spc="-1" dirty="0"/>
              <a:t>Vorschlag der </a:t>
            </a:r>
            <a:r>
              <a:rPr lang="de-DE" sz="2400" b="1" spc="-1" dirty="0"/>
              <a:t>Delegierten zum Landesjägertag </a:t>
            </a:r>
            <a:r>
              <a:rPr lang="de-DE" sz="2400" spc="-1" dirty="0"/>
              <a:t>am 24. Mai 2025</a:t>
            </a:r>
          </a:p>
          <a:p>
            <a:pPr marL="110160">
              <a:spcBef>
                <a:spcPts val="1417"/>
              </a:spcBef>
              <a:buClr>
                <a:srgbClr val="000000"/>
              </a:buClr>
              <a:buSzPct val="45000"/>
            </a:pPr>
            <a:r>
              <a:rPr lang="de-DE" sz="1800" u="sng" spc="-1" dirty="0"/>
              <a:t>Delegierte ( 7 )                                Ersatzdelegierte</a:t>
            </a:r>
          </a:p>
          <a:p>
            <a:pPr marL="110160">
              <a:spcBef>
                <a:spcPts val="1417"/>
              </a:spcBef>
              <a:buClr>
                <a:srgbClr val="000000"/>
              </a:buClr>
              <a:buSzPct val="45000"/>
            </a:pPr>
            <a:r>
              <a:rPr lang="de-DE" sz="1800" spc="-1" dirty="0"/>
              <a:t>Roland Valentin                               Ronald Hensel</a:t>
            </a:r>
          </a:p>
          <a:p>
            <a:pPr marL="110160">
              <a:spcBef>
                <a:spcPts val="1417"/>
              </a:spcBef>
              <a:buClr>
                <a:srgbClr val="000000"/>
              </a:buClr>
              <a:buSzPct val="45000"/>
            </a:pPr>
            <a:r>
              <a:rPr lang="de-DE" sz="1800" spc="-1" dirty="0"/>
              <a:t>Kay </a:t>
            </a:r>
            <a:r>
              <a:rPr lang="de-DE" sz="1800" spc="-1" dirty="0" err="1"/>
              <a:t>Unterwalder</a:t>
            </a:r>
            <a:r>
              <a:rPr lang="de-DE" sz="1800" spc="-1" dirty="0"/>
              <a:t>                              Björn Tornow</a:t>
            </a:r>
          </a:p>
          <a:p>
            <a:pPr marL="110160">
              <a:spcBef>
                <a:spcPts val="1417"/>
              </a:spcBef>
              <a:buClr>
                <a:srgbClr val="000000"/>
              </a:buClr>
              <a:buSzPct val="45000"/>
            </a:pPr>
            <a:r>
              <a:rPr lang="de-DE" sz="1800" spc="-1" dirty="0"/>
              <a:t>Karsten Stahl                                   Robin Balke</a:t>
            </a:r>
          </a:p>
          <a:p>
            <a:pPr marL="110160">
              <a:spcBef>
                <a:spcPts val="1417"/>
              </a:spcBef>
              <a:buClr>
                <a:srgbClr val="000000"/>
              </a:buClr>
              <a:buSzPct val="45000"/>
            </a:pPr>
            <a:r>
              <a:rPr lang="de-DE" sz="1800" spc="-1" dirty="0"/>
              <a:t>Dirk van Reekum                             Michael Wagner</a:t>
            </a:r>
          </a:p>
          <a:p>
            <a:pPr marL="110160">
              <a:spcBef>
                <a:spcPts val="1417"/>
              </a:spcBef>
              <a:buClr>
                <a:srgbClr val="000000"/>
              </a:buClr>
              <a:buSzPct val="45000"/>
            </a:pPr>
            <a:r>
              <a:rPr lang="de-DE" sz="1800" spc="-1" dirty="0"/>
              <a:t>Mandy Wagner                                 Lutz Lüdtke</a:t>
            </a:r>
          </a:p>
          <a:p>
            <a:pPr marL="110160">
              <a:spcBef>
                <a:spcPts val="1417"/>
              </a:spcBef>
              <a:buClr>
                <a:srgbClr val="000000"/>
              </a:buClr>
              <a:buSzPct val="45000"/>
            </a:pPr>
            <a:r>
              <a:rPr lang="de-DE" sz="1800" spc="-1" dirty="0"/>
              <a:t>Michael Saß</a:t>
            </a:r>
          </a:p>
          <a:p>
            <a:pPr marL="110160">
              <a:spcBef>
                <a:spcPts val="1417"/>
              </a:spcBef>
              <a:buClr>
                <a:srgbClr val="000000"/>
              </a:buClr>
              <a:buSzPct val="45000"/>
            </a:pPr>
            <a:r>
              <a:rPr lang="de-DE" sz="1800" spc="-1" dirty="0"/>
              <a:t>Max-Georg </a:t>
            </a:r>
            <a:r>
              <a:rPr lang="de-DE" sz="1800" spc="-1" dirty="0" err="1"/>
              <a:t>Frhr</a:t>
            </a:r>
            <a:r>
              <a:rPr lang="de-DE" sz="1800" spc="-1" dirty="0"/>
              <a:t>. von Korff</a:t>
            </a:r>
          </a:p>
          <a:p>
            <a:pPr marL="110160">
              <a:lnSpc>
                <a:spcPct val="100000"/>
              </a:lnSpc>
              <a:spcBef>
                <a:spcPts val="1417"/>
              </a:spcBef>
              <a:buClr>
                <a:srgbClr val="000000"/>
              </a:buClr>
              <a:buSzPct val="45000"/>
            </a:pPr>
            <a:endParaRPr lang="de-DE" sz="2400" b="0" strike="noStrike" spc="-1" dirty="0">
              <a:latin typeface="Arial"/>
            </a:endParaRPr>
          </a:p>
          <a:p>
            <a:pPr>
              <a:lnSpc>
                <a:spcPct val="100000"/>
              </a:lnSpc>
              <a:spcBef>
                <a:spcPts val="1417"/>
              </a:spcBef>
            </a:pPr>
            <a:endParaRPr lang="de-DE" sz="2800" b="0" strike="noStrike" spc="-1" dirty="0">
              <a:latin typeface="Arial"/>
            </a:endParaRPr>
          </a:p>
        </p:txBody>
      </p:sp>
      <p:pic>
        <p:nvPicPr>
          <p:cNvPr id="5" name="Grafik 4" descr="Ein Bild, das Text, Logo, Emblem, Symbol enthält.">
            <a:extLst>
              <a:ext uri="{FF2B5EF4-FFF2-40B4-BE49-F238E27FC236}">
                <a16:creationId xmlns:a16="http://schemas.microsoft.com/office/drawing/2014/main" id="{637E1EDD-D68E-9822-AA37-666B74AF84FE}"/>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5202" b="94055" l="6639" r="94626">
                        <a14:foregroundMark x1="63593" y1="67357" x2="63593" y2="67357"/>
                        <a14:foregroundMark x1="59852" y1="59448" x2="59852" y2="59448"/>
                        <a14:foregroundMark x1="45416" y1="43206" x2="40832" y2="57378"/>
                        <a14:foregroundMark x1="40832" y1="57378" x2="54795" y2="65393"/>
                        <a14:foregroundMark x1="54795" y1="65393" x2="62065" y2="57590"/>
                        <a14:foregroundMark x1="62065" y1="57590" x2="61538" y2="54989"/>
                        <a14:foregroundMark x1="43203" y1="27282" x2="28082" y2="34130"/>
                        <a14:foregroundMark x1="28082" y1="34130" x2="24974" y2="61783"/>
                        <a14:foregroundMark x1="24974" y1="61783" x2="57587" y2="76168"/>
                        <a14:foregroundMark x1="57587" y1="76168" x2="91904" y2="67872"/>
                        <a14:foregroundMark x1="95061" y1="58195" x2="94626" y2="50743"/>
                        <a14:foregroundMark x1="94626" y1="50743" x2="82086" y2="24522"/>
                        <a14:foregroundMark x1="23973" y1="13907" x2="17439" y2="19268"/>
                        <a14:foregroundMark x1="17439" y1="19268" x2="11117" y2="32378"/>
                        <a14:foregroundMark x1="11117" y1="32378" x2="10537" y2="47665"/>
                        <a14:foregroundMark x1="10537" y1="47665" x2="19336" y2="69108"/>
                        <a14:foregroundMark x1="19336" y1="69108" x2="51633" y2="79140"/>
                        <a14:foregroundMark x1="51633" y1="79140" x2="78188" y2="61730"/>
                        <a14:foregroundMark x1="78188" y1="61730" x2="85458" y2="40605"/>
                        <a14:foregroundMark x1="85458" y1="40605" x2="68809" y2="21815"/>
                        <a14:foregroundMark x1="68809" y1="21815" x2="48209" y2="16985"/>
                        <a14:foregroundMark x1="48209" y1="16985" x2="29663" y2="21656"/>
                        <a14:foregroundMark x1="29663" y1="21656" x2="25342" y2="25902"/>
                        <a14:foregroundMark x1="12750" y1="26592" x2="4558" y2="43200"/>
                        <a14:foregroundMark x1="4949" y1="46341" x2="9484" y2="65499"/>
                        <a14:foregroundMark x1="9484" y1="65499" x2="15595" y2="76645"/>
                        <a14:foregroundMark x1="15595" y1="76645" x2="44731" y2="88482"/>
                        <a14:foregroundMark x1="44731" y1="88482" x2="54531" y2="87951"/>
                        <a14:foregroundMark x1="54531" y1="87951" x2="78451" y2="73142"/>
                        <a14:foregroundMark x1="78451" y1="73142" x2="85564" y2="51433"/>
                        <a14:foregroundMark x1="85564" y1="51433" x2="84879" y2="29883"/>
                        <a14:foregroundMark x1="84879" y1="29883" x2="83456" y2="25902"/>
                        <a14:foregroundMark x1="21075" y1="82590" x2="35142" y2="91932"/>
                        <a14:foregroundMark x1="35142" y1="91932" x2="44626" y2="91985"/>
                        <a14:foregroundMark x1="44626" y1="91985" x2="66649" y2="88747"/>
                        <a14:foregroundMark x1="66649" y1="88747" x2="85564" y2="76327"/>
                        <a14:foregroundMark x1="85564" y1="76327" x2="89094" y2="71125"/>
                        <a14:foregroundMark x1="54900" y1="94214" x2="47418" y2="92675"/>
                        <a14:foregroundMark x1="5479" y1="54989" x2="6639" y2="45170"/>
                        <a14:foregroundMark x1="6639" y1="45170" x2="25184" y2="18896"/>
                        <a14:foregroundMark x1="36038" y1="9820" x2="58535" y2="7590"/>
                        <a14:foregroundMark x1="58535" y1="7590" x2="68493" y2="9130"/>
                        <a14:foregroundMark x1="68493" y1="9130" x2="68704" y2="9448"/>
                        <a14:foregroundMark x1="55427" y1="5202" x2="55427" y2="5202"/>
                        <a14:foregroundMark x1="54900" y1="5361" x2="52371" y2="5361"/>
                        <a14:foregroundMark x1="52371" y1="5361" x2="52371" y2="5361"/>
                        <a14:foregroundMark x1="52371" y1="5361" x2="52371" y2="5361"/>
                        <a14:foregroundMark x1="52371" y1="5361" x2="52371" y2="5361"/>
                        <a14:backgroundMark x1="4584" y1="43206" x2="3952" y2="46125"/>
                        <a14:backgroundMark x1="95890" y1="58439" x2="92308" y2="70435"/>
                        <a14:backgroundMark x1="95680" y1="59979" x2="95205" y2="64915"/>
                        <a14:backgroundMark x1="95205" y1="65605" x2="96575" y2="67357"/>
                        <a14:backgroundMark x1="96207" y1="62739" x2="93678" y2="69586"/>
                      </a14:backgroundRemoval>
                    </a14:imgEffect>
                  </a14:imgLayer>
                </a14:imgProps>
              </a:ext>
              <a:ext uri="{28A0092B-C50C-407E-A947-70E740481C1C}">
                <a14:useLocalDpi xmlns:a14="http://schemas.microsoft.com/office/drawing/2010/main" val="0"/>
              </a:ext>
            </a:extLst>
          </a:blip>
          <a:stretch>
            <a:fillRect/>
          </a:stretch>
        </p:blipFill>
        <p:spPr>
          <a:xfrm>
            <a:off x="108155" y="0"/>
            <a:ext cx="609479" cy="604984"/>
          </a:xfrm>
          <a:prstGeom prst="rect">
            <a:avLst/>
          </a:prstGeom>
        </p:spPr>
      </p:pic>
      <p:sp>
        <p:nvSpPr>
          <p:cNvPr id="10" name="Textfeld 9">
            <a:extLst>
              <a:ext uri="{FF2B5EF4-FFF2-40B4-BE49-F238E27FC236}">
                <a16:creationId xmlns:a16="http://schemas.microsoft.com/office/drawing/2014/main" id="{CD6DCA9A-CFB6-4627-D6BA-9F11BA7FBF90}"/>
              </a:ext>
            </a:extLst>
          </p:cNvPr>
          <p:cNvSpPr txBox="1"/>
          <p:nvPr/>
        </p:nvSpPr>
        <p:spPr>
          <a:xfrm>
            <a:off x="693968" y="860567"/>
            <a:ext cx="10805651" cy="461665"/>
          </a:xfrm>
          <a:prstGeom prst="rect">
            <a:avLst/>
          </a:prstGeom>
          <a:noFill/>
        </p:spPr>
        <p:txBody>
          <a:bodyPr wrap="square" rtlCol="0">
            <a:spAutoFit/>
          </a:bodyPr>
          <a:lstStyle/>
          <a:p>
            <a:pPr marL="110160">
              <a:spcBef>
                <a:spcPts val="1417"/>
              </a:spcBef>
              <a:buClr>
                <a:srgbClr val="000000"/>
              </a:buClr>
              <a:buSzPct val="45000"/>
            </a:pPr>
            <a:r>
              <a:rPr lang="de-DE" sz="2400" b="1" u="sng" spc="-1" dirty="0"/>
              <a:t>13. Bestätigung der Delegierten zum Landesjägertag</a:t>
            </a:r>
          </a:p>
        </p:txBody>
      </p:sp>
    </p:spTree>
    <p:extLst>
      <p:ext uri="{BB962C8B-B14F-4D97-AF65-F5344CB8AC3E}">
        <p14:creationId xmlns:p14="http://schemas.microsoft.com/office/powerpoint/2010/main" val="133138000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F13E3C-9D2F-84D2-4ADA-1A9806C40EBE}"/>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EF239444-4EBB-8E63-A2E2-35FF01B90457}"/>
              </a:ext>
            </a:extLst>
          </p:cNvPr>
          <p:cNvSpPr/>
          <p:nvPr/>
        </p:nvSpPr>
        <p:spPr>
          <a:xfrm>
            <a:off x="0" y="0"/>
            <a:ext cx="12193588" cy="6858000"/>
          </a:xfrm>
          <a:prstGeom prst="rect">
            <a:avLst/>
          </a:prstGeom>
          <a:solidFill>
            <a:srgbClr val="EADC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Rechteck 5">
            <a:extLst>
              <a:ext uri="{FF2B5EF4-FFF2-40B4-BE49-F238E27FC236}">
                <a16:creationId xmlns:a16="http://schemas.microsoft.com/office/drawing/2014/main" id="{638D76F7-9F6E-8C69-474F-B5BC521BAB1D}"/>
              </a:ext>
            </a:extLst>
          </p:cNvPr>
          <p:cNvSpPr/>
          <p:nvPr/>
        </p:nvSpPr>
        <p:spPr>
          <a:xfrm>
            <a:off x="0" y="0"/>
            <a:ext cx="12193588" cy="604984"/>
          </a:xfrm>
          <a:prstGeom prst="rect">
            <a:avLst/>
          </a:prstGeom>
          <a:solidFill>
            <a:schemeClr val="accent6">
              <a:lumMod val="5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 1">
            <a:extLst>
              <a:ext uri="{FF2B5EF4-FFF2-40B4-BE49-F238E27FC236}">
                <a16:creationId xmlns:a16="http://schemas.microsoft.com/office/drawing/2014/main" id="{AAD279B4-1F71-C6C2-888B-FD4A049CBB21}"/>
              </a:ext>
            </a:extLst>
          </p:cNvPr>
          <p:cNvSpPr>
            <a:spLocks noGrp="1"/>
          </p:cNvSpPr>
          <p:nvPr>
            <p:ph type="title"/>
          </p:nvPr>
        </p:nvSpPr>
        <p:spPr>
          <a:xfrm>
            <a:off x="89284" y="140260"/>
            <a:ext cx="11700386" cy="324464"/>
          </a:xfrm>
        </p:spPr>
        <p:txBody>
          <a:bodyPr/>
          <a:lstStyle/>
          <a:p>
            <a:pPr algn="ctr"/>
            <a:r>
              <a:rPr lang="de-DE" sz="2000" spc="-1" dirty="0">
                <a:solidFill>
                  <a:schemeClr val="bg1"/>
                </a:solidFill>
                <a:latin typeface="Calibri Light"/>
                <a:ea typeface="DejaVu Sans"/>
              </a:rPr>
              <a:t>J</a:t>
            </a:r>
            <a:r>
              <a:rPr lang="de-DE" sz="2000" b="1" strike="noStrike" spc="-1" dirty="0">
                <a:solidFill>
                  <a:schemeClr val="bg1"/>
                </a:solidFill>
                <a:latin typeface="Calibri Light"/>
                <a:ea typeface="DejaVu Sans"/>
              </a:rPr>
              <a:t>agdverband  Altkreis Seelow e.V. Mitgliederversammlung 15.03.2025</a:t>
            </a:r>
            <a:endParaRPr lang="de-DE" sz="2000" dirty="0">
              <a:solidFill>
                <a:schemeClr val="bg1"/>
              </a:solidFill>
            </a:endParaRPr>
          </a:p>
        </p:txBody>
      </p:sp>
      <p:sp>
        <p:nvSpPr>
          <p:cNvPr id="3" name="Untertitel 2">
            <a:extLst>
              <a:ext uri="{FF2B5EF4-FFF2-40B4-BE49-F238E27FC236}">
                <a16:creationId xmlns:a16="http://schemas.microsoft.com/office/drawing/2014/main" id="{35B08A14-CF22-E5EE-FD5B-FB2B5FB12732}"/>
              </a:ext>
            </a:extLst>
          </p:cNvPr>
          <p:cNvSpPr>
            <a:spLocks noGrp="1"/>
          </p:cNvSpPr>
          <p:nvPr>
            <p:ph type="subTitle"/>
          </p:nvPr>
        </p:nvSpPr>
        <p:spPr>
          <a:xfrm>
            <a:off x="551339" y="1871100"/>
            <a:ext cx="11090907" cy="5284838"/>
          </a:xfrm>
        </p:spPr>
        <p:txBody>
          <a:bodyPr/>
          <a:lstStyle/>
          <a:p>
            <a:pPr marL="110160">
              <a:spcBef>
                <a:spcPts val="1417"/>
              </a:spcBef>
              <a:buClr>
                <a:srgbClr val="000000"/>
              </a:buClr>
              <a:buSzPct val="45000"/>
            </a:pPr>
            <a:r>
              <a:rPr lang="de-DE" sz="2400" spc="-1" dirty="0"/>
              <a:t>Michael Buchheim – Verdienstabzeichen des LJVB in Bronze</a:t>
            </a:r>
          </a:p>
          <a:p>
            <a:pPr marL="110160">
              <a:spcBef>
                <a:spcPts val="1417"/>
              </a:spcBef>
              <a:buClr>
                <a:srgbClr val="000000"/>
              </a:buClr>
              <a:buSzPct val="45000"/>
            </a:pPr>
            <a:r>
              <a:rPr lang="de-DE" sz="2400" spc="-1" dirty="0"/>
              <a:t>Silke </a:t>
            </a:r>
            <a:r>
              <a:rPr lang="de-DE" sz="2400" spc="-1" dirty="0" err="1"/>
              <a:t>Koerth</a:t>
            </a:r>
            <a:r>
              <a:rPr lang="de-DE" sz="2400" spc="-1" dirty="0"/>
              <a:t> – Ehrennadel des LJVB in Bronze</a:t>
            </a:r>
          </a:p>
          <a:p>
            <a:pPr marL="110160">
              <a:spcBef>
                <a:spcPts val="1417"/>
              </a:spcBef>
              <a:buClr>
                <a:srgbClr val="000000"/>
              </a:buClr>
              <a:buSzPct val="45000"/>
            </a:pPr>
            <a:r>
              <a:rPr lang="de-DE" sz="2400" spc="-1" dirty="0"/>
              <a:t>Klaus Thiem – Ehrennadel des LJVB in Bronze</a:t>
            </a:r>
          </a:p>
          <a:p>
            <a:pPr marL="110160">
              <a:spcBef>
                <a:spcPts val="1417"/>
              </a:spcBef>
              <a:buClr>
                <a:srgbClr val="000000"/>
              </a:buClr>
              <a:buSzPct val="45000"/>
            </a:pPr>
            <a:r>
              <a:rPr lang="de-DE" sz="2400" spc="-1" dirty="0"/>
              <a:t>K.-Eckhard Lüdemann – Bläserabzeichen in Silber</a:t>
            </a:r>
          </a:p>
          <a:p>
            <a:pPr marL="110160">
              <a:spcBef>
                <a:spcPts val="1417"/>
              </a:spcBef>
              <a:buClr>
                <a:srgbClr val="000000"/>
              </a:buClr>
              <a:buSzPct val="45000"/>
            </a:pPr>
            <a:r>
              <a:rPr lang="de-DE" sz="2400" spc="-1" dirty="0"/>
              <a:t>Ingo Timm – Bläserabzeichen in Silber</a:t>
            </a:r>
          </a:p>
          <a:p>
            <a:pPr marL="110160">
              <a:spcBef>
                <a:spcPts val="1417"/>
              </a:spcBef>
              <a:buClr>
                <a:srgbClr val="000000"/>
              </a:buClr>
              <a:buSzPct val="45000"/>
            </a:pPr>
            <a:r>
              <a:rPr lang="de-DE" sz="2400" spc="-1" dirty="0"/>
              <a:t>Clemens Schwärzel – Bläserabzeichen in Silber</a:t>
            </a:r>
          </a:p>
          <a:p>
            <a:pPr marL="110160">
              <a:spcBef>
                <a:spcPts val="1417"/>
              </a:spcBef>
              <a:buClr>
                <a:srgbClr val="000000"/>
              </a:buClr>
              <a:buSzPct val="45000"/>
            </a:pPr>
            <a:r>
              <a:rPr lang="de-DE" sz="2400" spc="-1" dirty="0"/>
              <a:t>Dr. Hilmar Schwärzel – Bläserabzeichen in Silber</a:t>
            </a:r>
          </a:p>
          <a:p>
            <a:pPr marL="110160">
              <a:spcBef>
                <a:spcPts val="1417"/>
              </a:spcBef>
              <a:buClr>
                <a:srgbClr val="000000"/>
              </a:buClr>
              <a:buSzPct val="45000"/>
            </a:pPr>
            <a:r>
              <a:rPr lang="de-DE" sz="2400" spc="-1" dirty="0"/>
              <a:t>Paul </a:t>
            </a:r>
            <a:r>
              <a:rPr lang="de-DE" sz="2400" spc="-1" dirty="0" err="1"/>
              <a:t>Vöcks</a:t>
            </a:r>
            <a:r>
              <a:rPr lang="de-DE" sz="2400" spc="-1" dirty="0"/>
              <a:t> – Bläserabzeichen in Silber</a:t>
            </a:r>
          </a:p>
          <a:p>
            <a:pPr marL="110160">
              <a:lnSpc>
                <a:spcPct val="100000"/>
              </a:lnSpc>
              <a:spcBef>
                <a:spcPts val="1417"/>
              </a:spcBef>
              <a:buClr>
                <a:srgbClr val="000000"/>
              </a:buClr>
              <a:buSzPct val="45000"/>
            </a:pPr>
            <a:endParaRPr lang="de-DE" sz="2400" b="0" strike="noStrike" spc="-1" dirty="0">
              <a:latin typeface="Arial"/>
            </a:endParaRPr>
          </a:p>
          <a:p>
            <a:pPr>
              <a:lnSpc>
                <a:spcPct val="100000"/>
              </a:lnSpc>
              <a:spcBef>
                <a:spcPts val="1417"/>
              </a:spcBef>
            </a:pPr>
            <a:endParaRPr lang="de-DE" sz="2800" b="0" strike="noStrike" spc="-1" dirty="0">
              <a:latin typeface="Arial"/>
            </a:endParaRPr>
          </a:p>
        </p:txBody>
      </p:sp>
      <p:pic>
        <p:nvPicPr>
          <p:cNvPr id="5" name="Grafik 4" descr="Ein Bild, das Text, Logo, Emblem, Symbol enthält.">
            <a:extLst>
              <a:ext uri="{FF2B5EF4-FFF2-40B4-BE49-F238E27FC236}">
                <a16:creationId xmlns:a16="http://schemas.microsoft.com/office/drawing/2014/main" id="{85F4E542-E592-2DCF-E27F-43C1974B17CF}"/>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5202" b="94055" l="6639" r="94626">
                        <a14:foregroundMark x1="63593" y1="67357" x2="63593" y2="67357"/>
                        <a14:foregroundMark x1="59852" y1="59448" x2="59852" y2="59448"/>
                        <a14:foregroundMark x1="45416" y1="43206" x2="40832" y2="57378"/>
                        <a14:foregroundMark x1="40832" y1="57378" x2="54795" y2="65393"/>
                        <a14:foregroundMark x1="54795" y1="65393" x2="62065" y2="57590"/>
                        <a14:foregroundMark x1="62065" y1="57590" x2="61538" y2="54989"/>
                        <a14:foregroundMark x1="43203" y1="27282" x2="28082" y2="34130"/>
                        <a14:foregroundMark x1="28082" y1="34130" x2="24974" y2="61783"/>
                        <a14:foregroundMark x1="24974" y1="61783" x2="57587" y2="76168"/>
                        <a14:foregroundMark x1="57587" y1="76168" x2="91904" y2="67872"/>
                        <a14:foregroundMark x1="95061" y1="58195" x2="94626" y2="50743"/>
                        <a14:foregroundMark x1="94626" y1="50743" x2="82086" y2="24522"/>
                        <a14:foregroundMark x1="23973" y1="13907" x2="17439" y2="19268"/>
                        <a14:foregroundMark x1="17439" y1="19268" x2="11117" y2="32378"/>
                        <a14:foregroundMark x1="11117" y1="32378" x2="10537" y2="47665"/>
                        <a14:foregroundMark x1="10537" y1="47665" x2="19336" y2="69108"/>
                        <a14:foregroundMark x1="19336" y1="69108" x2="51633" y2="79140"/>
                        <a14:foregroundMark x1="51633" y1="79140" x2="78188" y2="61730"/>
                        <a14:foregroundMark x1="78188" y1="61730" x2="85458" y2="40605"/>
                        <a14:foregroundMark x1="85458" y1="40605" x2="68809" y2="21815"/>
                        <a14:foregroundMark x1="68809" y1="21815" x2="48209" y2="16985"/>
                        <a14:foregroundMark x1="48209" y1="16985" x2="29663" y2="21656"/>
                        <a14:foregroundMark x1="29663" y1="21656" x2="25342" y2="25902"/>
                        <a14:foregroundMark x1="12750" y1="26592" x2="4558" y2="43200"/>
                        <a14:foregroundMark x1="4949" y1="46341" x2="9484" y2="65499"/>
                        <a14:foregroundMark x1="9484" y1="65499" x2="15595" y2="76645"/>
                        <a14:foregroundMark x1="15595" y1="76645" x2="44731" y2="88482"/>
                        <a14:foregroundMark x1="44731" y1="88482" x2="54531" y2="87951"/>
                        <a14:foregroundMark x1="54531" y1="87951" x2="78451" y2="73142"/>
                        <a14:foregroundMark x1="78451" y1="73142" x2="85564" y2="51433"/>
                        <a14:foregroundMark x1="85564" y1="51433" x2="84879" y2="29883"/>
                        <a14:foregroundMark x1="84879" y1="29883" x2="83456" y2="25902"/>
                        <a14:foregroundMark x1="21075" y1="82590" x2="35142" y2="91932"/>
                        <a14:foregroundMark x1="35142" y1="91932" x2="44626" y2="91985"/>
                        <a14:foregroundMark x1="44626" y1="91985" x2="66649" y2="88747"/>
                        <a14:foregroundMark x1="66649" y1="88747" x2="85564" y2="76327"/>
                        <a14:foregroundMark x1="85564" y1="76327" x2="89094" y2="71125"/>
                        <a14:foregroundMark x1="54900" y1="94214" x2="47418" y2="92675"/>
                        <a14:foregroundMark x1="5479" y1="54989" x2="6639" y2="45170"/>
                        <a14:foregroundMark x1="6639" y1="45170" x2="25184" y2="18896"/>
                        <a14:foregroundMark x1="36038" y1="9820" x2="58535" y2="7590"/>
                        <a14:foregroundMark x1="58535" y1="7590" x2="68493" y2="9130"/>
                        <a14:foregroundMark x1="68493" y1="9130" x2="68704" y2="9448"/>
                        <a14:foregroundMark x1="55427" y1="5202" x2="55427" y2="5202"/>
                        <a14:foregroundMark x1="54900" y1="5361" x2="52371" y2="5361"/>
                        <a14:foregroundMark x1="52371" y1="5361" x2="52371" y2="5361"/>
                        <a14:foregroundMark x1="52371" y1="5361" x2="52371" y2="5361"/>
                        <a14:foregroundMark x1="52371" y1="5361" x2="52371" y2="5361"/>
                        <a14:backgroundMark x1="4584" y1="43206" x2="3952" y2="46125"/>
                        <a14:backgroundMark x1="95890" y1="58439" x2="92308" y2="70435"/>
                        <a14:backgroundMark x1="95680" y1="59979" x2="95205" y2="64915"/>
                        <a14:backgroundMark x1="95205" y1="65605" x2="96575" y2="67357"/>
                        <a14:backgroundMark x1="96207" y1="62739" x2="93678" y2="69586"/>
                      </a14:backgroundRemoval>
                    </a14:imgEffect>
                  </a14:imgLayer>
                </a14:imgProps>
              </a:ext>
              <a:ext uri="{28A0092B-C50C-407E-A947-70E740481C1C}">
                <a14:useLocalDpi xmlns:a14="http://schemas.microsoft.com/office/drawing/2010/main" val="0"/>
              </a:ext>
            </a:extLst>
          </a:blip>
          <a:stretch>
            <a:fillRect/>
          </a:stretch>
        </p:blipFill>
        <p:spPr>
          <a:xfrm>
            <a:off x="108155" y="0"/>
            <a:ext cx="609479" cy="604984"/>
          </a:xfrm>
          <a:prstGeom prst="rect">
            <a:avLst/>
          </a:prstGeom>
        </p:spPr>
      </p:pic>
      <p:sp>
        <p:nvSpPr>
          <p:cNvPr id="10" name="Textfeld 9">
            <a:extLst>
              <a:ext uri="{FF2B5EF4-FFF2-40B4-BE49-F238E27FC236}">
                <a16:creationId xmlns:a16="http://schemas.microsoft.com/office/drawing/2014/main" id="{6482B89B-FC1F-237E-AEAF-C24E564C419F}"/>
              </a:ext>
            </a:extLst>
          </p:cNvPr>
          <p:cNvSpPr txBox="1"/>
          <p:nvPr/>
        </p:nvSpPr>
        <p:spPr>
          <a:xfrm>
            <a:off x="693968" y="860567"/>
            <a:ext cx="10805651" cy="1010533"/>
          </a:xfrm>
          <a:prstGeom prst="rect">
            <a:avLst/>
          </a:prstGeom>
          <a:noFill/>
        </p:spPr>
        <p:txBody>
          <a:bodyPr wrap="square" rtlCol="0">
            <a:spAutoFit/>
          </a:bodyPr>
          <a:lstStyle/>
          <a:p>
            <a:pPr marL="110160">
              <a:spcBef>
                <a:spcPts val="1417"/>
              </a:spcBef>
              <a:buClr>
                <a:srgbClr val="000000"/>
              </a:buClr>
              <a:buSzPct val="45000"/>
            </a:pPr>
            <a:r>
              <a:rPr lang="de-DE" sz="2400" b="1" u="sng" spc="-1" dirty="0"/>
              <a:t>14. Ehrungen und Auszeichnungen</a:t>
            </a:r>
          </a:p>
          <a:p>
            <a:pPr marL="110160">
              <a:spcBef>
                <a:spcPts val="1417"/>
              </a:spcBef>
              <a:buClr>
                <a:srgbClr val="000000"/>
              </a:buClr>
              <a:buSzPct val="45000"/>
            </a:pPr>
            <a:endParaRPr lang="de-DE" sz="2400" b="1" u="sng" spc="-1" dirty="0"/>
          </a:p>
        </p:txBody>
      </p:sp>
    </p:spTree>
    <p:extLst>
      <p:ext uri="{BB962C8B-B14F-4D97-AF65-F5344CB8AC3E}">
        <p14:creationId xmlns:p14="http://schemas.microsoft.com/office/powerpoint/2010/main" val="3440941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left)">
                                      <p:cBhvr>
                                        <p:cTn id="10" dur="500"/>
                                        <p:tgtEl>
                                          <p:spTgt spid="3">
                                            <p:txEl>
                                              <p:pRg st="1" end="1"/>
                                            </p:txEl>
                                          </p:spTgt>
                                        </p:tgtEl>
                                      </p:cBhvr>
                                    </p:animEffect>
                                  </p:childTnLst>
                                </p:cTn>
                              </p:par>
                              <p:par>
                                <p:cTn id="11" presetID="22" presetClass="entr" presetSubtype="8"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left)">
                                      <p:cBhvr>
                                        <p:cTn id="13" dur="500"/>
                                        <p:tgtEl>
                                          <p:spTgt spid="3">
                                            <p:txEl>
                                              <p:pRg st="2" end="2"/>
                                            </p:txEl>
                                          </p:spTgt>
                                        </p:tgtEl>
                                      </p:cBhvr>
                                    </p:animEffect>
                                  </p:childTnLst>
                                </p:cTn>
                              </p:par>
                              <p:par>
                                <p:cTn id="14" presetID="22" presetClass="entr" presetSubtype="8"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left)">
                                      <p:cBhvr>
                                        <p:cTn id="16" dur="500"/>
                                        <p:tgtEl>
                                          <p:spTgt spid="3">
                                            <p:txEl>
                                              <p:pRg st="3" end="3"/>
                                            </p:txEl>
                                          </p:spTgt>
                                        </p:tgtEl>
                                      </p:cBhvr>
                                    </p:animEffect>
                                  </p:childTnLst>
                                </p:cTn>
                              </p:par>
                              <p:par>
                                <p:cTn id="17" presetID="22" presetClass="entr" presetSubtype="8"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left)">
                                      <p:cBhvr>
                                        <p:cTn id="19" dur="500"/>
                                        <p:tgtEl>
                                          <p:spTgt spid="3">
                                            <p:txEl>
                                              <p:pRg st="4" end="4"/>
                                            </p:txEl>
                                          </p:spTgt>
                                        </p:tgtEl>
                                      </p:cBhvr>
                                    </p:animEffect>
                                  </p:childTnLst>
                                </p:cTn>
                              </p:par>
                              <p:par>
                                <p:cTn id="20" presetID="22" presetClass="entr" presetSubtype="8"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left)">
                                      <p:cBhvr>
                                        <p:cTn id="22" dur="500"/>
                                        <p:tgtEl>
                                          <p:spTgt spid="3">
                                            <p:txEl>
                                              <p:pRg st="5" end="5"/>
                                            </p:txEl>
                                          </p:spTgt>
                                        </p:tgtEl>
                                      </p:cBhvr>
                                    </p:animEffect>
                                  </p:childTnLst>
                                </p:cTn>
                              </p:par>
                              <p:par>
                                <p:cTn id="23" presetID="22" presetClass="entr" presetSubtype="8"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wipe(left)">
                                      <p:cBhvr>
                                        <p:cTn id="25" dur="500"/>
                                        <p:tgtEl>
                                          <p:spTgt spid="3">
                                            <p:txEl>
                                              <p:pRg st="6" end="6"/>
                                            </p:txEl>
                                          </p:spTgt>
                                        </p:tgtEl>
                                      </p:cBhvr>
                                    </p:animEffect>
                                  </p:childTnLst>
                                </p:cTn>
                              </p:par>
                              <p:par>
                                <p:cTn id="26" presetID="22" presetClass="entr" presetSubtype="8" fill="hold" nodeType="with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wipe(left)">
                                      <p:cBhvr>
                                        <p:cTn id="28"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900EC2-75EE-10AA-1AB1-0C6E6F17094F}"/>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3408A5D5-8C12-B370-FC18-F6ABC78B698A}"/>
              </a:ext>
            </a:extLst>
          </p:cNvPr>
          <p:cNvSpPr/>
          <p:nvPr/>
        </p:nvSpPr>
        <p:spPr>
          <a:xfrm>
            <a:off x="0" y="0"/>
            <a:ext cx="12193588" cy="6858000"/>
          </a:xfrm>
          <a:prstGeom prst="rect">
            <a:avLst/>
          </a:prstGeom>
          <a:solidFill>
            <a:srgbClr val="EADC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Rechteck 5">
            <a:extLst>
              <a:ext uri="{FF2B5EF4-FFF2-40B4-BE49-F238E27FC236}">
                <a16:creationId xmlns:a16="http://schemas.microsoft.com/office/drawing/2014/main" id="{36C506BA-C5C6-84BC-82E3-705B9324F9F8}"/>
              </a:ext>
            </a:extLst>
          </p:cNvPr>
          <p:cNvSpPr/>
          <p:nvPr/>
        </p:nvSpPr>
        <p:spPr>
          <a:xfrm>
            <a:off x="0" y="0"/>
            <a:ext cx="12193588" cy="604984"/>
          </a:xfrm>
          <a:prstGeom prst="rect">
            <a:avLst/>
          </a:prstGeom>
          <a:solidFill>
            <a:schemeClr val="accent6">
              <a:lumMod val="5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 1">
            <a:extLst>
              <a:ext uri="{FF2B5EF4-FFF2-40B4-BE49-F238E27FC236}">
                <a16:creationId xmlns:a16="http://schemas.microsoft.com/office/drawing/2014/main" id="{42A4BDAB-F1FD-9790-40AA-F15704CC8DB7}"/>
              </a:ext>
            </a:extLst>
          </p:cNvPr>
          <p:cNvSpPr>
            <a:spLocks noGrp="1"/>
          </p:cNvSpPr>
          <p:nvPr>
            <p:ph type="title"/>
          </p:nvPr>
        </p:nvSpPr>
        <p:spPr>
          <a:xfrm>
            <a:off x="89284" y="140260"/>
            <a:ext cx="11700386" cy="324464"/>
          </a:xfrm>
        </p:spPr>
        <p:txBody>
          <a:bodyPr/>
          <a:lstStyle/>
          <a:p>
            <a:pPr algn="ctr"/>
            <a:r>
              <a:rPr lang="de-DE" sz="2000" spc="-1" dirty="0">
                <a:solidFill>
                  <a:schemeClr val="bg1"/>
                </a:solidFill>
                <a:latin typeface="Calibri Light"/>
                <a:ea typeface="DejaVu Sans"/>
              </a:rPr>
              <a:t>J</a:t>
            </a:r>
            <a:r>
              <a:rPr lang="de-DE" sz="2000" b="1" strike="noStrike" spc="-1" dirty="0">
                <a:solidFill>
                  <a:schemeClr val="bg1"/>
                </a:solidFill>
                <a:latin typeface="Calibri Light"/>
                <a:ea typeface="DejaVu Sans"/>
              </a:rPr>
              <a:t>agdverband  Altkreis Seelow e.V. Mitgliederversammlung 15.03.2025</a:t>
            </a:r>
            <a:endParaRPr lang="de-DE" sz="2000" dirty="0">
              <a:solidFill>
                <a:schemeClr val="bg1"/>
              </a:solidFill>
            </a:endParaRPr>
          </a:p>
        </p:txBody>
      </p:sp>
      <p:sp>
        <p:nvSpPr>
          <p:cNvPr id="3" name="Untertitel 2">
            <a:extLst>
              <a:ext uri="{FF2B5EF4-FFF2-40B4-BE49-F238E27FC236}">
                <a16:creationId xmlns:a16="http://schemas.microsoft.com/office/drawing/2014/main" id="{CBF2E312-4555-E0F8-682A-F877B3B96349}"/>
              </a:ext>
            </a:extLst>
          </p:cNvPr>
          <p:cNvSpPr>
            <a:spLocks noGrp="1"/>
          </p:cNvSpPr>
          <p:nvPr>
            <p:ph type="subTitle"/>
          </p:nvPr>
        </p:nvSpPr>
        <p:spPr>
          <a:xfrm>
            <a:off x="551339" y="1810348"/>
            <a:ext cx="11090907" cy="5284838"/>
          </a:xfrm>
        </p:spPr>
        <p:txBody>
          <a:bodyPr/>
          <a:lstStyle/>
          <a:p>
            <a:pPr marL="110160">
              <a:spcBef>
                <a:spcPts val="1417"/>
              </a:spcBef>
              <a:buClr>
                <a:srgbClr val="000000"/>
              </a:buClr>
              <a:buSzPct val="45000"/>
            </a:pPr>
            <a:r>
              <a:rPr lang="de-DE" sz="2400" spc="-1" dirty="0"/>
              <a:t>Rene Kock – Treuenadel 25 Jahre</a:t>
            </a:r>
          </a:p>
          <a:p>
            <a:pPr marL="110160">
              <a:spcBef>
                <a:spcPts val="1417"/>
              </a:spcBef>
              <a:buClr>
                <a:srgbClr val="000000"/>
              </a:buClr>
              <a:buSzPct val="45000"/>
            </a:pPr>
            <a:r>
              <a:rPr lang="de-DE" sz="2400" spc="-1" dirty="0"/>
              <a:t>Bernd Rettig – Treuenadel 25 Jahre</a:t>
            </a:r>
          </a:p>
          <a:p>
            <a:pPr marL="110160">
              <a:spcBef>
                <a:spcPts val="1417"/>
              </a:spcBef>
              <a:buClr>
                <a:srgbClr val="000000"/>
              </a:buClr>
              <a:buSzPct val="45000"/>
            </a:pPr>
            <a:r>
              <a:rPr lang="de-DE" sz="2400" spc="-1" dirty="0"/>
              <a:t>Reinhard Thal – Treuenadel 25 Jahre</a:t>
            </a:r>
          </a:p>
          <a:p>
            <a:pPr marL="110160">
              <a:spcBef>
                <a:spcPts val="1417"/>
              </a:spcBef>
              <a:buClr>
                <a:srgbClr val="000000"/>
              </a:buClr>
              <a:buSzPct val="45000"/>
            </a:pPr>
            <a:r>
              <a:rPr lang="de-DE" sz="2400" spc="-1" dirty="0"/>
              <a:t>Reiner Fischer – Treuenadel 40 Jahre</a:t>
            </a:r>
          </a:p>
          <a:p>
            <a:pPr marL="110160">
              <a:spcBef>
                <a:spcPts val="1417"/>
              </a:spcBef>
              <a:buClr>
                <a:srgbClr val="000000"/>
              </a:buClr>
              <a:buSzPct val="45000"/>
            </a:pPr>
            <a:r>
              <a:rPr lang="de-DE" sz="2400" spc="-1" dirty="0"/>
              <a:t>Lüder </a:t>
            </a:r>
            <a:r>
              <a:rPr lang="de-DE" sz="2400" spc="-1" dirty="0" err="1"/>
              <a:t>Pflügner</a:t>
            </a:r>
            <a:r>
              <a:rPr lang="de-DE" sz="2400" spc="-1" dirty="0"/>
              <a:t> – Treuenadel 40 Jahre</a:t>
            </a:r>
          </a:p>
          <a:p>
            <a:pPr marL="110160">
              <a:spcBef>
                <a:spcPts val="1417"/>
              </a:spcBef>
              <a:buClr>
                <a:srgbClr val="000000"/>
              </a:buClr>
              <a:buSzPct val="45000"/>
            </a:pPr>
            <a:r>
              <a:rPr lang="de-DE" sz="2400" spc="-1" dirty="0"/>
              <a:t>Ronald Hensel – Treuenadel 50 Jahre</a:t>
            </a:r>
          </a:p>
          <a:p>
            <a:pPr marL="110160">
              <a:spcBef>
                <a:spcPts val="1417"/>
              </a:spcBef>
              <a:buClr>
                <a:srgbClr val="000000"/>
              </a:buClr>
              <a:buSzPct val="45000"/>
            </a:pPr>
            <a:r>
              <a:rPr lang="de-DE" sz="2400" spc="-1" dirty="0"/>
              <a:t>Jörg Schulz – Treuenadel 50 Jahre</a:t>
            </a:r>
          </a:p>
          <a:p>
            <a:pPr marL="110160">
              <a:spcBef>
                <a:spcPts val="1417"/>
              </a:spcBef>
              <a:buClr>
                <a:srgbClr val="000000"/>
              </a:buClr>
              <a:buSzPct val="45000"/>
            </a:pPr>
            <a:r>
              <a:rPr lang="de-DE" sz="2400" spc="-1" dirty="0"/>
              <a:t>Dirk van Reekum – Treuenadel 50 Jahre</a:t>
            </a:r>
          </a:p>
          <a:p>
            <a:pPr marL="110160">
              <a:spcBef>
                <a:spcPts val="1417"/>
              </a:spcBef>
              <a:buClr>
                <a:srgbClr val="000000"/>
              </a:buClr>
              <a:buSzPct val="45000"/>
            </a:pPr>
            <a:r>
              <a:rPr lang="de-DE" sz="2400" b="1" spc="-1" dirty="0"/>
              <a:t>Klaus-Peter </a:t>
            </a:r>
            <a:r>
              <a:rPr lang="de-DE" sz="2400" b="1" spc="-1" dirty="0" err="1"/>
              <a:t>Löhrke</a:t>
            </a:r>
            <a:r>
              <a:rPr lang="de-DE" sz="2400" b="1" spc="-1" dirty="0"/>
              <a:t> – Treuenadel 60 Jahre</a:t>
            </a:r>
          </a:p>
          <a:p>
            <a:pPr marL="110160">
              <a:lnSpc>
                <a:spcPct val="100000"/>
              </a:lnSpc>
              <a:spcBef>
                <a:spcPts val="1417"/>
              </a:spcBef>
              <a:buClr>
                <a:srgbClr val="000000"/>
              </a:buClr>
              <a:buSzPct val="45000"/>
            </a:pPr>
            <a:endParaRPr lang="de-DE" sz="2400" b="0" strike="noStrike" spc="-1" dirty="0">
              <a:latin typeface="Arial"/>
            </a:endParaRPr>
          </a:p>
          <a:p>
            <a:pPr>
              <a:lnSpc>
                <a:spcPct val="100000"/>
              </a:lnSpc>
              <a:spcBef>
                <a:spcPts val="1417"/>
              </a:spcBef>
            </a:pPr>
            <a:endParaRPr lang="de-DE" sz="2800" b="0" strike="noStrike" spc="-1" dirty="0">
              <a:latin typeface="Arial"/>
            </a:endParaRPr>
          </a:p>
        </p:txBody>
      </p:sp>
      <p:pic>
        <p:nvPicPr>
          <p:cNvPr id="5" name="Grafik 4" descr="Ein Bild, das Text, Logo, Emblem, Symbol enthält.">
            <a:extLst>
              <a:ext uri="{FF2B5EF4-FFF2-40B4-BE49-F238E27FC236}">
                <a16:creationId xmlns:a16="http://schemas.microsoft.com/office/drawing/2014/main" id="{FCBFB185-80F6-577B-6479-15E3E6DA7343}"/>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5202" b="94055" l="6639" r="94626">
                        <a14:foregroundMark x1="63593" y1="67357" x2="63593" y2="67357"/>
                        <a14:foregroundMark x1="59852" y1="59448" x2="59852" y2="59448"/>
                        <a14:foregroundMark x1="45416" y1="43206" x2="40832" y2="57378"/>
                        <a14:foregroundMark x1="40832" y1="57378" x2="54795" y2="65393"/>
                        <a14:foregroundMark x1="54795" y1="65393" x2="62065" y2="57590"/>
                        <a14:foregroundMark x1="62065" y1="57590" x2="61538" y2="54989"/>
                        <a14:foregroundMark x1="43203" y1="27282" x2="28082" y2="34130"/>
                        <a14:foregroundMark x1="28082" y1="34130" x2="24974" y2="61783"/>
                        <a14:foregroundMark x1="24974" y1="61783" x2="57587" y2="76168"/>
                        <a14:foregroundMark x1="57587" y1="76168" x2="91904" y2="67872"/>
                        <a14:foregroundMark x1="95061" y1="58195" x2="94626" y2="50743"/>
                        <a14:foregroundMark x1="94626" y1="50743" x2="82086" y2="24522"/>
                        <a14:foregroundMark x1="23973" y1="13907" x2="17439" y2="19268"/>
                        <a14:foregroundMark x1="17439" y1="19268" x2="11117" y2="32378"/>
                        <a14:foregroundMark x1="11117" y1="32378" x2="10537" y2="47665"/>
                        <a14:foregroundMark x1="10537" y1="47665" x2="19336" y2="69108"/>
                        <a14:foregroundMark x1="19336" y1="69108" x2="51633" y2="79140"/>
                        <a14:foregroundMark x1="51633" y1="79140" x2="78188" y2="61730"/>
                        <a14:foregroundMark x1="78188" y1="61730" x2="85458" y2="40605"/>
                        <a14:foregroundMark x1="85458" y1="40605" x2="68809" y2="21815"/>
                        <a14:foregroundMark x1="68809" y1="21815" x2="48209" y2="16985"/>
                        <a14:foregroundMark x1="48209" y1="16985" x2="29663" y2="21656"/>
                        <a14:foregroundMark x1="29663" y1="21656" x2="25342" y2="25902"/>
                        <a14:foregroundMark x1="12750" y1="26592" x2="4558" y2="43200"/>
                        <a14:foregroundMark x1="4949" y1="46341" x2="9484" y2="65499"/>
                        <a14:foregroundMark x1="9484" y1="65499" x2="15595" y2="76645"/>
                        <a14:foregroundMark x1="15595" y1="76645" x2="44731" y2="88482"/>
                        <a14:foregroundMark x1="44731" y1="88482" x2="54531" y2="87951"/>
                        <a14:foregroundMark x1="54531" y1="87951" x2="78451" y2="73142"/>
                        <a14:foregroundMark x1="78451" y1="73142" x2="85564" y2="51433"/>
                        <a14:foregroundMark x1="85564" y1="51433" x2="84879" y2="29883"/>
                        <a14:foregroundMark x1="84879" y1="29883" x2="83456" y2="25902"/>
                        <a14:foregroundMark x1="21075" y1="82590" x2="35142" y2="91932"/>
                        <a14:foregroundMark x1="35142" y1="91932" x2="44626" y2="91985"/>
                        <a14:foregroundMark x1="44626" y1="91985" x2="66649" y2="88747"/>
                        <a14:foregroundMark x1="66649" y1="88747" x2="85564" y2="76327"/>
                        <a14:foregroundMark x1="85564" y1="76327" x2="89094" y2="71125"/>
                        <a14:foregroundMark x1="54900" y1="94214" x2="47418" y2="92675"/>
                        <a14:foregroundMark x1="5479" y1="54989" x2="6639" y2="45170"/>
                        <a14:foregroundMark x1="6639" y1="45170" x2="25184" y2="18896"/>
                        <a14:foregroundMark x1="36038" y1="9820" x2="58535" y2="7590"/>
                        <a14:foregroundMark x1="58535" y1="7590" x2="68493" y2="9130"/>
                        <a14:foregroundMark x1="68493" y1="9130" x2="68704" y2="9448"/>
                        <a14:foregroundMark x1="55427" y1="5202" x2="55427" y2="5202"/>
                        <a14:foregroundMark x1="54900" y1="5361" x2="52371" y2="5361"/>
                        <a14:foregroundMark x1="52371" y1="5361" x2="52371" y2="5361"/>
                        <a14:foregroundMark x1="52371" y1="5361" x2="52371" y2="5361"/>
                        <a14:foregroundMark x1="52371" y1="5361" x2="52371" y2="5361"/>
                        <a14:backgroundMark x1="4584" y1="43206" x2="3952" y2="46125"/>
                        <a14:backgroundMark x1="95890" y1="58439" x2="92308" y2="70435"/>
                        <a14:backgroundMark x1="95680" y1="59979" x2="95205" y2="64915"/>
                        <a14:backgroundMark x1="95205" y1="65605" x2="96575" y2="67357"/>
                        <a14:backgroundMark x1="96207" y1="62739" x2="93678" y2="69586"/>
                      </a14:backgroundRemoval>
                    </a14:imgEffect>
                  </a14:imgLayer>
                </a14:imgProps>
              </a:ext>
              <a:ext uri="{28A0092B-C50C-407E-A947-70E740481C1C}">
                <a14:useLocalDpi xmlns:a14="http://schemas.microsoft.com/office/drawing/2010/main" val="0"/>
              </a:ext>
            </a:extLst>
          </a:blip>
          <a:stretch>
            <a:fillRect/>
          </a:stretch>
        </p:blipFill>
        <p:spPr>
          <a:xfrm>
            <a:off x="108155" y="0"/>
            <a:ext cx="609479" cy="604984"/>
          </a:xfrm>
          <a:prstGeom prst="rect">
            <a:avLst/>
          </a:prstGeom>
        </p:spPr>
      </p:pic>
      <p:sp>
        <p:nvSpPr>
          <p:cNvPr id="10" name="Textfeld 9">
            <a:extLst>
              <a:ext uri="{FF2B5EF4-FFF2-40B4-BE49-F238E27FC236}">
                <a16:creationId xmlns:a16="http://schemas.microsoft.com/office/drawing/2014/main" id="{032643A8-D813-DF08-4571-B0741065FAD3}"/>
              </a:ext>
            </a:extLst>
          </p:cNvPr>
          <p:cNvSpPr txBox="1"/>
          <p:nvPr/>
        </p:nvSpPr>
        <p:spPr>
          <a:xfrm>
            <a:off x="693968" y="799815"/>
            <a:ext cx="10805651" cy="1010533"/>
          </a:xfrm>
          <a:prstGeom prst="rect">
            <a:avLst/>
          </a:prstGeom>
          <a:noFill/>
        </p:spPr>
        <p:txBody>
          <a:bodyPr wrap="square" rtlCol="0">
            <a:spAutoFit/>
          </a:bodyPr>
          <a:lstStyle/>
          <a:p>
            <a:pPr marL="110160">
              <a:spcBef>
                <a:spcPts val="1417"/>
              </a:spcBef>
              <a:buClr>
                <a:srgbClr val="000000"/>
              </a:buClr>
              <a:buSzPct val="45000"/>
            </a:pPr>
            <a:r>
              <a:rPr lang="de-DE" sz="2400" b="1" u="sng" spc="-1" dirty="0"/>
              <a:t>14. Ehrungen und Auszeichnungen</a:t>
            </a:r>
          </a:p>
          <a:p>
            <a:pPr marL="110160">
              <a:spcBef>
                <a:spcPts val="1417"/>
              </a:spcBef>
              <a:buClr>
                <a:srgbClr val="000000"/>
              </a:buClr>
              <a:buSzPct val="45000"/>
            </a:pPr>
            <a:endParaRPr lang="de-DE" sz="2400" b="1" u="sng" spc="-1" dirty="0"/>
          </a:p>
        </p:txBody>
      </p:sp>
    </p:spTree>
    <p:extLst>
      <p:ext uri="{BB962C8B-B14F-4D97-AF65-F5344CB8AC3E}">
        <p14:creationId xmlns:p14="http://schemas.microsoft.com/office/powerpoint/2010/main" val="2880023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left)">
                                      <p:cBhvr>
                                        <p:cTn id="10" dur="500"/>
                                        <p:tgtEl>
                                          <p:spTgt spid="3">
                                            <p:txEl>
                                              <p:pRg st="1" end="1"/>
                                            </p:txEl>
                                          </p:spTgt>
                                        </p:tgtEl>
                                      </p:cBhvr>
                                    </p:animEffect>
                                  </p:childTnLst>
                                </p:cTn>
                              </p:par>
                              <p:par>
                                <p:cTn id="11" presetID="22" presetClass="entr" presetSubtype="8"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left)">
                                      <p:cBhvr>
                                        <p:cTn id="13" dur="500"/>
                                        <p:tgtEl>
                                          <p:spTgt spid="3">
                                            <p:txEl>
                                              <p:pRg st="2" end="2"/>
                                            </p:txEl>
                                          </p:spTgt>
                                        </p:tgtEl>
                                      </p:cBhvr>
                                    </p:animEffect>
                                  </p:childTnLst>
                                </p:cTn>
                              </p:par>
                              <p:par>
                                <p:cTn id="14" presetID="22" presetClass="entr" presetSubtype="8"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left)">
                                      <p:cBhvr>
                                        <p:cTn id="16" dur="500"/>
                                        <p:tgtEl>
                                          <p:spTgt spid="3">
                                            <p:txEl>
                                              <p:pRg st="3" end="3"/>
                                            </p:txEl>
                                          </p:spTgt>
                                        </p:tgtEl>
                                      </p:cBhvr>
                                    </p:animEffect>
                                  </p:childTnLst>
                                </p:cTn>
                              </p:par>
                              <p:par>
                                <p:cTn id="17" presetID="22" presetClass="entr" presetSubtype="8"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left)">
                                      <p:cBhvr>
                                        <p:cTn id="19" dur="500"/>
                                        <p:tgtEl>
                                          <p:spTgt spid="3">
                                            <p:txEl>
                                              <p:pRg st="4" end="4"/>
                                            </p:txEl>
                                          </p:spTgt>
                                        </p:tgtEl>
                                      </p:cBhvr>
                                    </p:animEffect>
                                  </p:childTnLst>
                                </p:cTn>
                              </p:par>
                              <p:par>
                                <p:cTn id="20" presetID="22" presetClass="entr" presetSubtype="8"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left)">
                                      <p:cBhvr>
                                        <p:cTn id="22" dur="500"/>
                                        <p:tgtEl>
                                          <p:spTgt spid="3">
                                            <p:txEl>
                                              <p:pRg st="5" end="5"/>
                                            </p:txEl>
                                          </p:spTgt>
                                        </p:tgtEl>
                                      </p:cBhvr>
                                    </p:animEffect>
                                  </p:childTnLst>
                                </p:cTn>
                              </p:par>
                              <p:par>
                                <p:cTn id="23" presetID="22" presetClass="entr" presetSubtype="8"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wipe(left)">
                                      <p:cBhvr>
                                        <p:cTn id="25" dur="500"/>
                                        <p:tgtEl>
                                          <p:spTgt spid="3">
                                            <p:txEl>
                                              <p:pRg st="6" end="6"/>
                                            </p:txEl>
                                          </p:spTgt>
                                        </p:tgtEl>
                                      </p:cBhvr>
                                    </p:animEffect>
                                  </p:childTnLst>
                                </p:cTn>
                              </p:par>
                              <p:par>
                                <p:cTn id="26" presetID="22" presetClass="entr" presetSubtype="8" fill="hold" nodeType="with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wipe(left)">
                                      <p:cBhvr>
                                        <p:cTn id="28" dur="500"/>
                                        <p:tgtEl>
                                          <p:spTgt spid="3">
                                            <p:txEl>
                                              <p:pRg st="7" end="7"/>
                                            </p:txEl>
                                          </p:spTgt>
                                        </p:tgtEl>
                                      </p:cBhvr>
                                    </p:animEffect>
                                  </p:childTnLst>
                                </p:cTn>
                              </p:par>
                              <p:par>
                                <p:cTn id="29" presetID="22" presetClass="entr" presetSubtype="8" fill="hold"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Effect transition="in" filter="wipe(left)">
                                      <p:cBhvr>
                                        <p:cTn id="31"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2172A0AC-3DCE-4672-BCAF-28FEF91F60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053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AE6F1C77-EDC9-4C5F-8C1C-62DD46BDA3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0539"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fik 4" descr="Ein Bild, das Text, Logo, Emblem, Symbol enthält.">
            <a:extLst>
              <a:ext uri="{FF2B5EF4-FFF2-40B4-BE49-F238E27FC236}">
                <a16:creationId xmlns:a16="http://schemas.microsoft.com/office/drawing/2014/main" id="{1C562CF3-973F-CEFA-FA94-4E36E3A4D3F8}"/>
              </a:ext>
            </a:extLst>
          </p:cNvPr>
          <p:cNvPicPr>
            <a:picLocks noChangeAspect="1"/>
          </p:cNvPicPr>
          <p:nvPr/>
        </p:nvPicPr>
        <p:blipFill>
          <a:blip r:embed="rId2" cstate="print">
            <a:alphaModFix amt="40000"/>
            <a:extLst>
              <a:ext uri="{BEBA8EAE-BF5A-486C-A8C5-ECC9F3942E4B}">
                <a14:imgProps xmlns:a14="http://schemas.microsoft.com/office/drawing/2010/main">
                  <a14:imgLayer r:embed="rId3">
                    <a14:imgEffect>
                      <a14:backgroundRemoval t="5202" b="94055" l="6639" r="94626">
                        <a14:foregroundMark x1="63593" y1="67357" x2="63593" y2="67357"/>
                        <a14:foregroundMark x1="59852" y1="59448" x2="59852" y2="59448"/>
                        <a14:foregroundMark x1="45416" y1="43206" x2="40832" y2="57378"/>
                        <a14:foregroundMark x1="40832" y1="57378" x2="54795" y2="65393"/>
                        <a14:foregroundMark x1="54795" y1="65393" x2="62065" y2="57590"/>
                        <a14:foregroundMark x1="62065" y1="57590" x2="61538" y2="54989"/>
                        <a14:foregroundMark x1="43203" y1="27282" x2="28082" y2="34130"/>
                        <a14:foregroundMark x1="28082" y1="34130" x2="24974" y2="61783"/>
                        <a14:foregroundMark x1="24974" y1="61783" x2="57587" y2="76168"/>
                        <a14:foregroundMark x1="57587" y1="76168" x2="91904" y2="67872"/>
                        <a14:foregroundMark x1="95061" y1="58195" x2="94626" y2="50743"/>
                        <a14:foregroundMark x1="94626" y1="50743" x2="82086" y2="24522"/>
                        <a14:foregroundMark x1="23973" y1="13907" x2="17439" y2="19268"/>
                        <a14:foregroundMark x1="17439" y1="19268" x2="11117" y2="32378"/>
                        <a14:foregroundMark x1="11117" y1="32378" x2="10537" y2="47665"/>
                        <a14:foregroundMark x1="10537" y1="47665" x2="19336" y2="69108"/>
                        <a14:foregroundMark x1="19336" y1="69108" x2="51633" y2="79140"/>
                        <a14:foregroundMark x1="51633" y1="79140" x2="78188" y2="61730"/>
                        <a14:foregroundMark x1="78188" y1="61730" x2="85458" y2="40605"/>
                        <a14:foregroundMark x1="85458" y1="40605" x2="68809" y2="21815"/>
                        <a14:foregroundMark x1="68809" y1="21815" x2="48209" y2="16985"/>
                        <a14:foregroundMark x1="48209" y1="16985" x2="29663" y2="21656"/>
                        <a14:foregroundMark x1="29663" y1="21656" x2="25342" y2="25902"/>
                        <a14:foregroundMark x1="12750" y1="26592" x2="4558" y2="43200"/>
                        <a14:foregroundMark x1="4949" y1="46341" x2="9484" y2="65499"/>
                        <a14:foregroundMark x1="9484" y1="65499" x2="15595" y2="76645"/>
                        <a14:foregroundMark x1="15595" y1="76645" x2="44731" y2="88482"/>
                        <a14:foregroundMark x1="44731" y1="88482" x2="54531" y2="87951"/>
                        <a14:foregroundMark x1="54531" y1="87951" x2="78451" y2="73142"/>
                        <a14:foregroundMark x1="78451" y1="73142" x2="85564" y2="51433"/>
                        <a14:foregroundMark x1="85564" y1="51433" x2="84879" y2="29883"/>
                        <a14:foregroundMark x1="84879" y1="29883" x2="83456" y2="25902"/>
                        <a14:foregroundMark x1="21075" y1="82590" x2="35142" y2="91932"/>
                        <a14:foregroundMark x1="35142" y1="91932" x2="44626" y2="91985"/>
                        <a14:foregroundMark x1="44626" y1="91985" x2="66649" y2="88747"/>
                        <a14:foregroundMark x1="66649" y1="88747" x2="85564" y2="76327"/>
                        <a14:foregroundMark x1="85564" y1="76327" x2="89094" y2="71125"/>
                        <a14:foregroundMark x1="54900" y1="94214" x2="47418" y2="92675"/>
                        <a14:foregroundMark x1="5479" y1="54989" x2="6639" y2="45170"/>
                        <a14:foregroundMark x1="6639" y1="45170" x2="25184" y2="18896"/>
                        <a14:foregroundMark x1="36038" y1="9820" x2="58535" y2="7590"/>
                        <a14:foregroundMark x1="58535" y1="7590" x2="68493" y2="9130"/>
                        <a14:foregroundMark x1="68493" y1="9130" x2="68704" y2="9448"/>
                        <a14:foregroundMark x1="55427" y1="5202" x2="55427" y2="5202"/>
                        <a14:foregroundMark x1="54900" y1="5361" x2="52371" y2="5361"/>
                        <a14:foregroundMark x1="52371" y1="5361" x2="52371" y2="5361"/>
                        <a14:foregroundMark x1="52371" y1="5361" x2="52371" y2="5361"/>
                        <a14:foregroundMark x1="52371" y1="5361" x2="52371" y2="5361"/>
                        <a14:backgroundMark x1="4584" y1="43206" x2="3952" y2="46125"/>
                        <a14:backgroundMark x1="95890" y1="58439" x2="92308" y2="70435"/>
                        <a14:backgroundMark x1="95680" y1="59979" x2="95205" y2="64915"/>
                        <a14:backgroundMark x1="95205" y1="65605" x2="96575" y2="67357"/>
                        <a14:backgroundMark x1="96207" y1="62739" x2="93678" y2="69586"/>
                      </a14:backgroundRemoval>
                    </a14:imgEffect>
                  </a14:imgLayer>
                </a14:imgProps>
              </a:ext>
              <a:ext uri="{28A0092B-C50C-407E-A947-70E740481C1C}">
                <a14:useLocalDpi xmlns:a14="http://schemas.microsoft.com/office/drawing/2010/main" val="0"/>
              </a:ext>
            </a:extLst>
          </a:blip>
          <a:srcRect t="8967" r="-2" b="9272"/>
          <a:stretch/>
        </p:blipFill>
        <p:spPr>
          <a:xfrm>
            <a:off x="-477500" y="-656346"/>
            <a:ext cx="9397980" cy="7626106"/>
          </a:xfrm>
          <a:prstGeom prst="rect">
            <a:avLst/>
          </a:prstGeom>
        </p:spPr>
      </p:pic>
      <p:sp>
        <p:nvSpPr>
          <p:cNvPr id="3" name="Textfeld 2">
            <a:extLst>
              <a:ext uri="{FF2B5EF4-FFF2-40B4-BE49-F238E27FC236}">
                <a16:creationId xmlns:a16="http://schemas.microsoft.com/office/drawing/2014/main" id="{213B1A52-57AA-2303-3A4D-C213D986E975}"/>
              </a:ext>
            </a:extLst>
          </p:cNvPr>
          <p:cNvSpPr txBox="1"/>
          <p:nvPr/>
        </p:nvSpPr>
        <p:spPr>
          <a:xfrm>
            <a:off x="838309" y="2219785"/>
            <a:ext cx="4620222" cy="3957178"/>
          </a:xfrm>
          <a:prstGeom prst="rect">
            <a:avLst/>
          </a:prstGeom>
        </p:spPr>
        <p:txBody>
          <a:bodyPr vert="horz" lIns="91440" tIns="45720" rIns="91440" bIns="45720" rtlCol="0">
            <a:normAutofit/>
          </a:bodyPr>
          <a:lstStyle/>
          <a:p>
            <a:pPr indent="-228600" algn="ctr">
              <a:lnSpc>
                <a:spcPct val="90000"/>
              </a:lnSpc>
              <a:spcAft>
                <a:spcPts val="600"/>
              </a:spcAft>
              <a:buFont typeface="Arial" panose="020B0604020202020204" pitchFamily="34" charset="0"/>
              <a:buChar char="•"/>
            </a:pPr>
            <a:endParaRPr lang="en-US" sz="3600" strike="noStrike" spc="-1" dirty="0">
              <a:solidFill>
                <a:srgbClr val="FFFFFF"/>
              </a:solidFill>
            </a:endParaRPr>
          </a:p>
          <a:p>
            <a:pPr algn="ctr">
              <a:lnSpc>
                <a:spcPct val="90000"/>
              </a:lnSpc>
              <a:spcAft>
                <a:spcPts val="600"/>
              </a:spcAft>
            </a:pPr>
            <a:r>
              <a:rPr lang="en-US" sz="3600" strike="noStrike" spc="-1" dirty="0">
                <a:solidFill>
                  <a:srgbClr val="FFFFFF"/>
                </a:solidFill>
              </a:rPr>
              <a:t>Danke für Eure </a:t>
            </a:r>
            <a:r>
              <a:rPr lang="en-US" sz="3600" strike="noStrike" spc="-1" dirty="0" err="1">
                <a:solidFill>
                  <a:srgbClr val="FFFFFF"/>
                </a:solidFill>
              </a:rPr>
              <a:t>Aufmerksamkeit</a:t>
            </a:r>
            <a:r>
              <a:rPr lang="en-US" sz="3600" strike="noStrike" spc="-1" dirty="0">
                <a:solidFill>
                  <a:srgbClr val="FFFFFF"/>
                </a:solidFill>
              </a:rPr>
              <a:t>!</a:t>
            </a:r>
          </a:p>
          <a:p>
            <a:pPr indent="-228600" algn="ctr">
              <a:lnSpc>
                <a:spcPct val="90000"/>
              </a:lnSpc>
              <a:spcAft>
                <a:spcPts val="600"/>
              </a:spcAft>
              <a:buFont typeface="Arial" panose="020B0604020202020204" pitchFamily="34" charset="0"/>
              <a:buChar char="•"/>
            </a:pPr>
            <a:endParaRPr lang="en-US" sz="3600" strike="noStrike" spc="-1" dirty="0">
              <a:solidFill>
                <a:srgbClr val="FFFFFF"/>
              </a:solidFill>
            </a:endParaRPr>
          </a:p>
          <a:p>
            <a:pPr indent="-228600" algn="ctr">
              <a:lnSpc>
                <a:spcPct val="90000"/>
              </a:lnSpc>
              <a:spcAft>
                <a:spcPts val="600"/>
              </a:spcAft>
              <a:buFont typeface="Arial" panose="020B0604020202020204" pitchFamily="34" charset="0"/>
              <a:buChar char="•"/>
            </a:pPr>
            <a:endParaRPr lang="en-US" sz="3600" strike="noStrike" spc="-1" dirty="0">
              <a:solidFill>
                <a:srgbClr val="FFFFFF"/>
              </a:solidFill>
            </a:endParaRPr>
          </a:p>
          <a:p>
            <a:pPr algn="ctr">
              <a:lnSpc>
                <a:spcPct val="90000"/>
              </a:lnSpc>
              <a:spcAft>
                <a:spcPts val="600"/>
              </a:spcAft>
            </a:pPr>
            <a:r>
              <a:rPr lang="en-US" sz="3600" i="1" strike="noStrike" spc="-1" dirty="0" err="1">
                <a:solidFill>
                  <a:srgbClr val="FFFFFF"/>
                </a:solidFill>
              </a:rPr>
              <a:t>Weidmannsheil</a:t>
            </a:r>
            <a:r>
              <a:rPr lang="en-US" sz="3600" i="1" strike="noStrike" spc="-1" dirty="0">
                <a:solidFill>
                  <a:srgbClr val="FFFFFF"/>
                </a:solidFill>
              </a:rPr>
              <a:t>!</a:t>
            </a:r>
          </a:p>
        </p:txBody>
      </p:sp>
      <p:pic>
        <p:nvPicPr>
          <p:cNvPr id="4" name="Picture 4" descr="Gerhard Zank | Zwei Pferdeszenen, 20 | MutualArt">
            <a:extLst>
              <a:ext uri="{FF2B5EF4-FFF2-40B4-BE49-F238E27FC236}">
                <a16:creationId xmlns:a16="http://schemas.microsoft.com/office/drawing/2014/main" id="{DEA15FC6-1264-352F-77ED-6E14C620969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6760" r="20413"/>
          <a:stretch/>
        </p:blipFill>
        <p:spPr bwMode="auto">
          <a:xfrm>
            <a:off x="6226807" y="10"/>
            <a:ext cx="5963562"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34021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6FC009196914B4695B48369042C7316" ma:contentTypeVersion="16" ma:contentTypeDescription="Create a new document." ma:contentTypeScope="" ma:versionID="f9e09a7c53b44e3dd8c5d54b18782931">
  <xsd:schema xmlns:xsd="http://www.w3.org/2001/XMLSchema" xmlns:xs="http://www.w3.org/2001/XMLSchema" xmlns:p="http://schemas.microsoft.com/office/2006/metadata/properties" xmlns:ns3="d0b43a4c-2396-40da-963d-4189b0b9d425" xmlns:ns4="bbdbc2e6-5e26-4b94-a598-cc3538cb2a78" targetNamespace="http://schemas.microsoft.com/office/2006/metadata/properties" ma:root="true" ma:fieldsID="6d1f860373bcf96d017d4128a7dca353" ns3:_="" ns4:_="">
    <xsd:import namespace="d0b43a4c-2396-40da-963d-4189b0b9d425"/>
    <xsd:import namespace="bbdbc2e6-5e26-4b94-a598-cc3538cb2a78"/>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4:SharedWithUsers" minOccurs="0"/>
                <xsd:element ref="ns4:SharedWithDetails" minOccurs="0"/>
                <xsd:element ref="ns4:SharingHintHash" minOccurs="0"/>
                <xsd:element ref="ns3:MediaServiceObjectDetectorVersions" minOccurs="0"/>
                <xsd:element ref="ns3:_activity" minOccurs="0"/>
                <xsd:element ref="ns3:MediaServiceDateTaken" minOccurs="0"/>
                <xsd:element ref="ns3:MediaServiceSystemTags" minOccurs="0"/>
                <xsd:element ref="ns3:MediaLengthInSeconds" minOccurs="0"/>
                <xsd:element ref="ns3:MediaServiceSearchPropertie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0b43a4c-2396-40da-963d-4189b0b9d42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_activity" ma:index="18" nillable="true" ma:displayName="_activity" ma:hidden="true" ma:internalName="_activity">
      <xsd:simpleType>
        <xsd:restriction base="dms:Note"/>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SystemTags" ma:index="20" nillable="true" ma:displayName="MediaServiceSystemTags" ma:hidden="true" ma:internalName="MediaServiceSystemTags" ma:readOnly="true">
      <xsd:simpleType>
        <xsd:restriction base="dms:Note"/>
      </xsd:simpleType>
    </xsd:element>
    <xsd:element name="MediaLengthInSeconds" ma:index="21" nillable="true" ma:displayName="MediaLengthInSeconds" ma:hidden="true" ma:internalName="MediaLengthInSeconds" ma:readOnly="true">
      <xsd:simpleType>
        <xsd:restriction base="dms:Unknown"/>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Location" ma:index="23"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bdbc2e6-5e26-4b94-a598-cc3538cb2a78"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SharingHintHash" ma:index="16"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d0b43a4c-2396-40da-963d-4189b0b9d425" xsi:nil="true"/>
  </documentManagement>
</p:properties>
</file>

<file path=customXml/itemProps1.xml><?xml version="1.0" encoding="utf-8"?>
<ds:datastoreItem xmlns:ds="http://schemas.openxmlformats.org/officeDocument/2006/customXml" ds:itemID="{2A7C8F9A-D455-4758-A2EC-C60C053A3FC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0b43a4c-2396-40da-963d-4189b0b9d425"/>
    <ds:schemaRef ds:uri="bbdbc2e6-5e26-4b94-a598-cc3538cb2a7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0F5DE1D-7103-4BBC-9511-388E7CF3B3FC}">
  <ds:schemaRefs>
    <ds:schemaRef ds:uri="http://schemas.microsoft.com/sharepoint/v3/contenttype/forms"/>
  </ds:schemaRefs>
</ds:datastoreItem>
</file>

<file path=customXml/itemProps3.xml><?xml version="1.0" encoding="utf-8"?>
<ds:datastoreItem xmlns:ds="http://schemas.openxmlformats.org/officeDocument/2006/customXml" ds:itemID="{26F1B1F7-14BA-491D-B18C-6926892ECE8A}">
  <ds:schemaRefs>
    <ds:schemaRef ds:uri="http://schemas.microsoft.com/office/2006/metadata/properties"/>
    <ds:schemaRef ds:uri="http://purl.org/dc/elements/1.1/"/>
    <ds:schemaRef ds:uri="http://www.w3.org/XML/1998/namespace"/>
    <ds:schemaRef ds:uri="d0b43a4c-2396-40da-963d-4189b0b9d425"/>
    <ds:schemaRef ds:uri="http://schemas.microsoft.com/office/2006/documentManagement/types"/>
    <ds:schemaRef ds:uri="http://purl.org/dc/dcmitype/"/>
    <ds:schemaRef ds:uri="http://schemas.openxmlformats.org/package/2006/metadata/core-properties"/>
    <ds:schemaRef ds:uri="http://schemas.microsoft.com/office/infopath/2007/PartnerControls"/>
    <ds:schemaRef ds:uri="bbdbc2e6-5e26-4b94-a598-cc3538cb2a78"/>
    <ds:schemaRef ds:uri="http://purl.org/dc/terms/"/>
  </ds:schemaRefs>
</ds:datastoreItem>
</file>

<file path=docMetadata/LabelInfo.xml><?xml version="1.0" encoding="utf-8"?>
<clbl:labelList xmlns:clbl="http://schemas.microsoft.com/office/2020/mipLabelMetadata">
  <clbl:label id="{42f063bf-ce3a-473c-8609-3866002c85b0}" enabled="1" method="Standard" siteId="{b914a242-e718-443b-a47c-6b4c649d8c0a}" removed="0"/>
</clbl:labelList>
</file>

<file path=docProps/app.xml><?xml version="1.0" encoding="utf-8"?>
<Properties xmlns="http://schemas.openxmlformats.org/officeDocument/2006/extended-properties" xmlns:vt="http://schemas.openxmlformats.org/officeDocument/2006/docPropsVTypes">
  <Template/>
  <TotalTime>0</TotalTime>
  <Words>2662</Words>
  <Application>Microsoft Office PowerPoint</Application>
  <PresentationFormat>Benutzerdefiniert</PresentationFormat>
  <Paragraphs>378</Paragraphs>
  <Slides>49</Slides>
  <Notes>2</Notes>
  <HiddenSlides>0</HiddenSlides>
  <MMClips>0</MMClips>
  <ScaleCrop>false</ScaleCrop>
  <HeadingPairs>
    <vt:vector size="6" baseType="variant">
      <vt:variant>
        <vt:lpstr>Verwendete Schriftarten</vt:lpstr>
      </vt:variant>
      <vt:variant>
        <vt:i4>8</vt:i4>
      </vt:variant>
      <vt:variant>
        <vt:lpstr>Design</vt:lpstr>
      </vt:variant>
      <vt:variant>
        <vt:i4>3</vt:i4>
      </vt:variant>
      <vt:variant>
        <vt:lpstr>Folientitel</vt:lpstr>
      </vt:variant>
      <vt:variant>
        <vt:i4>49</vt:i4>
      </vt:variant>
    </vt:vector>
  </HeadingPairs>
  <TitlesOfParts>
    <vt:vector size="60" baseType="lpstr">
      <vt:lpstr>-apple-system</vt:lpstr>
      <vt:lpstr>Arial</vt:lpstr>
      <vt:lpstr>Calibri</vt:lpstr>
      <vt:lpstr>Calibri Light</vt:lpstr>
      <vt:lpstr>DejaVu Sans</vt:lpstr>
      <vt:lpstr>Symbol</vt:lpstr>
      <vt:lpstr>Times New Roman</vt:lpstr>
      <vt:lpstr>Wingdings</vt:lpstr>
      <vt:lpstr>Office Theme</vt:lpstr>
      <vt:lpstr>Office Theme</vt:lpstr>
      <vt:lpstr>Office Theme</vt:lpstr>
      <vt:lpstr>PowerPoint-Präsentation</vt:lpstr>
      <vt:lpstr>Jagdverband  Altkreis Seelow e.V. Mitgliederversammlung 15.03.2025</vt:lpstr>
      <vt:lpstr>Jagdverband  Altkreis Seelow e.V. Mitgliederversammlung 15.03.2025</vt:lpstr>
      <vt:lpstr>Jagdverband  Altkreis Seelow e.V. Mitgliederversammlung 15.03.2025</vt:lpstr>
      <vt:lpstr>Jagdverband  Altkreis Seelow e.V. Mitgliederversammlung 15.03.2025</vt:lpstr>
      <vt:lpstr>Jagdverband  Altkreis Seelow e.V. Mitgliederversammlung 15.03.2025</vt:lpstr>
      <vt:lpstr>Jagdverband  Altkreis Seelow e.V. Mitgliederversammlung 15.03.2025</vt:lpstr>
      <vt:lpstr>Jagdverband  Altkreis Seelow e.V. Mitgliederversammlung 15.03.2025</vt:lpstr>
      <vt:lpstr>Jagdverband  Altkreis Seelow e.V. Mitgliederversammlung 15.03.2025</vt:lpstr>
      <vt:lpstr>Jagdverband  Altkreis Seelow e.V. Mitgliederversammlung 15.03.2025</vt:lpstr>
      <vt:lpstr>Jagdverband  Altkreis Seelow e.V. Mitgliederversammlung 15.03.2025</vt:lpstr>
      <vt:lpstr>Jagdverband  Altkreis Seelow e.V. Mitgliederversammlung 15.03.2025</vt:lpstr>
      <vt:lpstr>Jagdverband  Altkreis Seelow e.V. Mitgliederversammlung 15.03.2025</vt:lpstr>
      <vt:lpstr>Jagdverband  Altkreis Seelow e.V. Mitgliederversammlung 15.03.2025</vt:lpstr>
      <vt:lpstr>Jagdverband  Altkreis Seelow e.V. Mitgliederversammlung 15.03.2025</vt:lpstr>
      <vt:lpstr>Jagdverband  Altkreis Seelow e.V. Mitgliederversammlung 15.03.2025</vt:lpstr>
      <vt:lpstr>Jagdverband  Altkreis Seelow e.V. Mitgliederversammlung 15.03.2025</vt:lpstr>
      <vt:lpstr>Jagdverband  Altkreis Seelow e.V. Mitgliederversammlung 15.03.2025</vt:lpstr>
      <vt:lpstr>Jagdverband  Altkreis Seelow e.V. Mitgliederversammlung 15.03.2025</vt:lpstr>
      <vt:lpstr>Jagdverband  Altkreis Seelow e.V. Mitgliederversammlung 15.03.2025</vt:lpstr>
      <vt:lpstr>Jagdverband  Altkreis Seelow e.V. Mitgliederversammlung 15.03.2025</vt:lpstr>
      <vt:lpstr>Jagdverband  Altkreis Seelow e.V. Mitgliederversammlung 15.03.2025</vt:lpstr>
      <vt:lpstr>Jagdverband  Altkreis Seelow e.V. Mitgliederversammlung 15.03.2025</vt:lpstr>
      <vt:lpstr>Jagdverband  Altkreis Seelow e.V. Mitgliederversammlung 15.03.2025</vt:lpstr>
      <vt:lpstr>Jagdverband  Altkreis Seelow e.V. Mitgliederversammlung 15.03.2025</vt:lpstr>
      <vt:lpstr>Jagdverband  Altkreis Seelow e.V. Mitgliederversammlung 15.03.2025</vt:lpstr>
      <vt:lpstr>Jagdverband  Altkreis Seelow e.V. Mitgliederversammlung 15.03.2025</vt:lpstr>
      <vt:lpstr>Jagdverband  Altkreis Seelow e.V. Mitgliederversammlung 15.03.2025</vt:lpstr>
      <vt:lpstr>Jagdverband  Altkreis Seelow e.V. Mitgliederversammlung 15.03.2025</vt:lpstr>
      <vt:lpstr>Jagdverband  Altkreis Seelow e.V. Mitgliederversammlung 15.03.2025</vt:lpstr>
      <vt:lpstr>Jagdverband  Altkreis Seelow e.V. Mitgliederversammlung 15.03.2025</vt:lpstr>
      <vt:lpstr>Jagdverband  Altkreis Seelow e.V. Mitgliederversammlung 15.03.2025</vt:lpstr>
      <vt:lpstr>Jagdverband  Altkreis Seelow e.V. Mitgliederversammlung 15.03.2025</vt:lpstr>
      <vt:lpstr>Jagdverband  Altkreis Seelow e.V. Mitgliederversammlung 15.03.2025</vt:lpstr>
      <vt:lpstr>Jagdverband  Altkreis Seelow e.V. Mitgliederversammlung 15.03.2025</vt:lpstr>
      <vt:lpstr>Jagdverband  Altkreis Seelow e.V. Mitgliederversammlung 15.03.2025</vt:lpstr>
      <vt:lpstr>Jagdverband  Altkreis Seelow e.V. Mitgliederversammlung 15.03.2025</vt:lpstr>
      <vt:lpstr>Jagdverband  Altkreis Seelow e.V. Mitgliederversammlung 15.03.2025</vt:lpstr>
      <vt:lpstr>Jagdverband  Altkreis Seelow e.V. Mitgliederversammlung 15.03.2025</vt:lpstr>
      <vt:lpstr>Jagdverband  Altkreis Seelow e.V. Mitgliederversammlung 15.03.2025</vt:lpstr>
      <vt:lpstr>Jagdverband  Altkreis Seelow e.V. Mitgliederversammlung 15.03.2025</vt:lpstr>
      <vt:lpstr>Jagdverband  Altkreis Seelow e.V. Mitgliederversammlung 15.03.2025</vt:lpstr>
      <vt:lpstr>Jagdverband  Altkreis Seelow e.V. Mitgliederversammlung 15.03.2025</vt:lpstr>
      <vt:lpstr>Jagdverband  Altkreis Seelow e.V. Mitgliederversammlung 15.03.2025</vt:lpstr>
      <vt:lpstr>Jagdverband  Altkreis Seelow e.V. Mitgliederversammlung 15.03.2025</vt:lpstr>
      <vt:lpstr>Jagdverband  Altkreis Seelow e.V. Mitgliederversammlung 15.03.2025</vt:lpstr>
      <vt:lpstr>Jagdverband  Altkreis Seelow e.V. Mitgliederversammlung 15.03.2025</vt:lpstr>
      <vt:lpstr>Jagdverband  Altkreis Seelow e.V. Mitgliederversammlung 15.03.2025</vt:lpstr>
      <vt:lpstr>PowerPoint-Präsentation</vt:lpstr>
    </vt:vector>
  </TitlesOfParts>
  <Company>Volksbund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Jagdverband  Altkreis Seelow e.V.</dc:title>
  <dc:subject/>
  <dc:creator>Korff</dc:creator>
  <dc:description/>
  <cp:lastModifiedBy>Grasse, Lena</cp:lastModifiedBy>
  <cp:revision>344</cp:revision>
  <cp:lastPrinted>2025-03-14T19:55:35Z</cp:lastPrinted>
  <dcterms:created xsi:type="dcterms:W3CDTF">2018-03-03T16:35:41Z</dcterms:created>
  <dcterms:modified xsi:type="dcterms:W3CDTF">2025-03-24T11:02:32Z</dcterms:modified>
  <dc:language>de-DE</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15.0000</vt:lpwstr>
  </property>
  <property fmtid="{D5CDD505-2E9C-101B-9397-08002B2CF9AE}" pid="3" name="Company">
    <vt:lpwstr>Volksbund</vt:lpwstr>
  </property>
  <property fmtid="{D5CDD505-2E9C-101B-9397-08002B2CF9AE}" pid="4" name="HiddenSlides">
    <vt:i4>0</vt:i4>
  </property>
  <property fmtid="{D5CDD505-2E9C-101B-9397-08002B2CF9AE}" pid="5" name="HyperlinksChanged">
    <vt:bool>false</vt:bool>
  </property>
  <property fmtid="{D5CDD505-2E9C-101B-9397-08002B2CF9AE}" pid="6" name="LinksUpToDate">
    <vt:bool>false</vt:bool>
  </property>
  <property fmtid="{D5CDD505-2E9C-101B-9397-08002B2CF9AE}" pid="7" name="MMClips">
    <vt:i4>0</vt:i4>
  </property>
  <property fmtid="{D5CDD505-2E9C-101B-9397-08002B2CF9AE}" pid="8" name="Notes">
    <vt:i4>1</vt:i4>
  </property>
  <property fmtid="{D5CDD505-2E9C-101B-9397-08002B2CF9AE}" pid="9" name="PresentationFormat">
    <vt:lpwstr>Breitbild</vt:lpwstr>
  </property>
  <property fmtid="{D5CDD505-2E9C-101B-9397-08002B2CF9AE}" pid="10" name="ScaleCrop">
    <vt:bool>false</vt:bool>
  </property>
  <property fmtid="{D5CDD505-2E9C-101B-9397-08002B2CF9AE}" pid="11" name="ShareDoc">
    <vt:bool>false</vt:bool>
  </property>
  <property fmtid="{D5CDD505-2E9C-101B-9397-08002B2CF9AE}" pid="12" name="Slides">
    <vt:i4>25</vt:i4>
  </property>
  <property fmtid="{D5CDD505-2E9C-101B-9397-08002B2CF9AE}" pid="13" name="MSIP_Label_9a4765ab-ae40-4681-b542-9dee9a668f14_Enabled">
    <vt:lpwstr>true</vt:lpwstr>
  </property>
  <property fmtid="{D5CDD505-2E9C-101B-9397-08002B2CF9AE}" pid="14" name="MSIP_Label_9a4765ab-ae40-4681-b542-9dee9a668f14_SetDate">
    <vt:lpwstr>2025-03-12T13:00:33Z</vt:lpwstr>
  </property>
  <property fmtid="{D5CDD505-2E9C-101B-9397-08002B2CF9AE}" pid="15" name="MSIP_Label_9a4765ab-ae40-4681-b542-9dee9a668f14_Method">
    <vt:lpwstr>Standard</vt:lpwstr>
  </property>
  <property fmtid="{D5CDD505-2E9C-101B-9397-08002B2CF9AE}" pid="16" name="MSIP_Label_9a4765ab-ae40-4681-b542-9dee9a668f14_Name">
    <vt:lpwstr>Intern</vt:lpwstr>
  </property>
  <property fmtid="{D5CDD505-2E9C-101B-9397-08002B2CF9AE}" pid="17" name="MSIP_Label_9a4765ab-ae40-4681-b542-9dee9a668f14_SiteId">
    <vt:lpwstr>023a7871-db5b-45bd-b776-88e3cd7e0b2c</vt:lpwstr>
  </property>
  <property fmtid="{D5CDD505-2E9C-101B-9397-08002B2CF9AE}" pid="18" name="MSIP_Label_9a4765ab-ae40-4681-b542-9dee9a668f14_ActionId">
    <vt:lpwstr>0d082376-e540-4f6e-8110-1029f5874f90</vt:lpwstr>
  </property>
  <property fmtid="{D5CDD505-2E9C-101B-9397-08002B2CF9AE}" pid="19" name="MSIP_Label_9a4765ab-ae40-4681-b542-9dee9a668f14_ContentBits">
    <vt:lpwstr>0</vt:lpwstr>
  </property>
  <property fmtid="{D5CDD505-2E9C-101B-9397-08002B2CF9AE}" pid="20" name="ContentTypeId">
    <vt:lpwstr>0x010100F6FC009196914B4695B48369042C7316</vt:lpwstr>
  </property>
</Properties>
</file>